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7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3DED7"/>
    <a:srgbClr val="006E6B"/>
    <a:srgbClr val="E8B6C2"/>
    <a:srgbClr val="F0F0F0"/>
    <a:srgbClr val="FAFAFA"/>
    <a:srgbClr val="B500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4" dt="2026-09-01T14:36:30.426"/>
    <p1510:client id="{B60046B3-3F70-4EEA-8B3D-57FE2B91D659}" v="325" dt="2026-09-01T14:40:48.7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230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ttunen Marjo" userId="41fb1695-0191-42e0-801b-78defc5c58d6" providerId="ADAL" clId="{546D43C4-4930-4925-93F0-52966D02CEE6}"/>
    <pc:docChg chg="undo custSel addSld delSld modSld">
      <pc:chgData name="Kettunen Marjo" userId="41fb1695-0191-42e0-801b-78defc5c58d6" providerId="ADAL" clId="{546D43C4-4930-4925-93F0-52966D02CEE6}" dt="2026-09-02T11:38:14.217" v="526" actId="14100"/>
      <pc:docMkLst>
        <pc:docMk/>
      </pc:docMkLst>
      <pc:sldChg chg="modSp mod">
        <pc:chgData name="Kettunen Marjo" userId="41fb1695-0191-42e0-801b-78defc5c58d6" providerId="ADAL" clId="{546D43C4-4930-4925-93F0-52966D02CEE6}" dt="2026-09-01T14:09:50.340" v="248" actId="790"/>
        <pc:sldMkLst>
          <pc:docMk/>
          <pc:sldMk cId="109857222" sldId="256"/>
        </pc:sldMkLst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109857222" sldId="256"/>
            <ac:spMk id="2" creationId="{00000000-0000-0000-0000-000000000000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109857222" sldId="256"/>
            <ac:spMk id="4" creationId="{2EAE8096-1F24-E3A5-5FF1-6EADB803635F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109857222" sldId="256"/>
            <ac:spMk id="8" creationId="{C9C1FCF8-F506-84DB-91F7-7A2AE0215E7B}"/>
          </ac:spMkLst>
        </pc:spChg>
      </pc:sldChg>
      <pc:sldChg chg="addSp delSp modSp mod">
        <pc:chgData name="Kettunen Marjo" userId="41fb1695-0191-42e0-801b-78defc5c58d6" providerId="ADAL" clId="{546D43C4-4930-4925-93F0-52966D02CEE6}" dt="2026-09-02T11:38:14.217" v="526" actId="14100"/>
        <pc:sldMkLst>
          <pc:docMk/>
          <pc:sldMk cId="1626744266" sldId="257"/>
        </pc:sldMkLst>
        <pc:spChg chg="mod">
          <ac:chgData name="Kettunen Marjo" userId="41fb1695-0191-42e0-801b-78defc5c58d6" providerId="ADAL" clId="{546D43C4-4930-4925-93F0-52966D02CEE6}" dt="2026-09-01T14:13:10.801" v="264" actId="113"/>
          <ac:spMkLst>
            <pc:docMk/>
            <pc:sldMk cId="1626744266" sldId="257"/>
            <ac:spMk id="4" creationId="{69EE1FA1-534A-83A7-2836-26BF53818A16}"/>
          </ac:spMkLst>
        </pc:spChg>
        <pc:spChg chg="add mod">
          <ac:chgData name="Kettunen Marjo" userId="41fb1695-0191-42e0-801b-78defc5c58d6" providerId="ADAL" clId="{546D43C4-4930-4925-93F0-52966D02CEE6}" dt="2026-09-02T11:25:31.075" v="490" actId="1035"/>
          <ac:spMkLst>
            <pc:docMk/>
            <pc:sldMk cId="1626744266" sldId="257"/>
            <ac:spMk id="5" creationId="{751A1C90-5F91-0683-1231-21AFF5E23AC1}"/>
          </ac:spMkLst>
        </pc:spChg>
        <pc:spChg chg="add del mod">
          <ac:chgData name="Kettunen Marjo" userId="41fb1695-0191-42e0-801b-78defc5c58d6" providerId="ADAL" clId="{546D43C4-4930-4925-93F0-52966D02CEE6}" dt="2026-09-02T11:35:28.982" v="520" actId="478"/>
          <ac:spMkLst>
            <pc:docMk/>
            <pc:sldMk cId="1626744266" sldId="257"/>
            <ac:spMk id="7" creationId="{14A84C49-44B3-5C5D-475C-9D6DD52FEAD3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1626744266" sldId="257"/>
            <ac:spMk id="10" creationId="{30F4BBEE-68D6-B1E6-FB57-657578396788}"/>
          </ac:spMkLst>
        </pc:spChg>
        <pc:spChg chg="mod">
          <ac:chgData name="Kettunen Marjo" userId="41fb1695-0191-42e0-801b-78defc5c58d6" providerId="ADAL" clId="{546D43C4-4930-4925-93F0-52966D02CEE6}" dt="2026-09-02T11:25:01.977" v="371" actId="207"/>
          <ac:spMkLst>
            <pc:docMk/>
            <pc:sldMk cId="1626744266" sldId="257"/>
            <ac:spMk id="15" creationId="{E3D49D48-BBA1-AA0B-4F74-66B401383664}"/>
          </ac:spMkLst>
        </pc:spChg>
        <pc:spChg chg="mod">
          <ac:chgData name="Kettunen Marjo" userId="41fb1695-0191-42e0-801b-78defc5c58d6" providerId="ADAL" clId="{546D43C4-4930-4925-93F0-52966D02CEE6}" dt="2026-09-01T14:13:14.519" v="265" actId="113"/>
          <ac:spMkLst>
            <pc:docMk/>
            <pc:sldMk cId="1626744266" sldId="257"/>
            <ac:spMk id="16" creationId="{5E954954-4C73-ACFC-B59D-7A2C25AFEE0C}"/>
          </ac:spMkLst>
        </pc:spChg>
        <pc:spChg chg="mod">
          <ac:chgData name="Kettunen Marjo" userId="41fb1695-0191-42e0-801b-78defc5c58d6" providerId="ADAL" clId="{546D43C4-4930-4925-93F0-52966D02CEE6}" dt="2026-09-02T11:24:49.563" v="370" actId="207"/>
          <ac:spMkLst>
            <pc:docMk/>
            <pc:sldMk cId="1626744266" sldId="257"/>
            <ac:spMk id="17" creationId="{4D2DE0F7-CE0A-88BD-1266-D1001D68AB02}"/>
          </ac:spMkLst>
        </pc:spChg>
        <pc:spChg chg="mod">
          <ac:chgData name="Kettunen Marjo" userId="41fb1695-0191-42e0-801b-78defc5c58d6" providerId="ADAL" clId="{546D43C4-4930-4925-93F0-52966D02CEE6}" dt="2026-09-01T14:13:21.957" v="266" actId="113"/>
          <ac:spMkLst>
            <pc:docMk/>
            <pc:sldMk cId="1626744266" sldId="257"/>
            <ac:spMk id="19" creationId="{11D57A2A-FA0F-423E-685A-B61876F46DBE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1626744266" sldId="257"/>
            <ac:spMk id="20" creationId="{41B400D0-F5F3-8C38-6E28-B605B06F4206}"/>
          </ac:spMkLst>
        </pc:spChg>
        <pc:spChg chg="mod">
          <ac:chgData name="Kettunen Marjo" userId="41fb1695-0191-42e0-801b-78defc5c58d6" providerId="ADAL" clId="{546D43C4-4930-4925-93F0-52966D02CEE6}" dt="2026-09-02T11:35:10.984" v="517" actId="14100"/>
          <ac:spMkLst>
            <pc:docMk/>
            <pc:sldMk cId="1626744266" sldId="257"/>
            <ac:spMk id="21" creationId="{6D53A644-FA6F-D69B-033D-0A59F4B7A2F0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1626744266" sldId="257"/>
            <ac:spMk id="22" creationId="{16FCB170-03A8-6C8B-45F3-8F646315CB66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1626744266" sldId="257"/>
            <ac:spMk id="25" creationId="{D39F6645-D829-4D6D-482F-395F33963F3A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1626744266" sldId="257"/>
            <ac:spMk id="26" creationId="{62FADD11-8C50-61CC-895F-43552CC70994}"/>
          </ac:spMkLst>
        </pc:spChg>
        <pc:spChg chg="mod">
          <ac:chgData name="Kettunen Marjo" userId="41fb1695-0191-42e0-801b-78defc5c58d6" providerId="ADAL" clId="{546D43C4-4930-4925-93F0-52966D02CEE6}" dt="2026-09-02T11:38:14.217" v="526" actId="14100"/>
          <ac:spMkLst>
            <pc:docMk/>
            <pc:sldMk cId="1626744266" sldId="257"/>
            <ac:spMk id="29" creationId="{EE9F53F4-DC89-A928-4F34-711B8D493D4D}"/>
          </ac:spMkLst>
        </pc:spChg>
        <pc:spChg chg="mod">
          <ac:chgData name="Kettunen Marjo" userId="41fb1695-0191-42e0-801b-78defc5c58d6" providerId="ADAL" clId="{546D43C4-4930-4925-93F0-52966D02CEE6}" dt="2026-09-02T11:38:09.720" v="525" actId="14100"/>
          <ac:spMkLst>
            <pc:docMk/>
            <pc:sldMk cId="1626744266" sldId="257"/>
            <ac:spMk id="30" creationId="{21B1E53A-6D2D-972A-D7DA-2628CF0222A2}"/>
          </ac:spMkLst>
        </pc:spChg>
      </pc:sldChg>
      <pc:sldChg chg="modSp mod">
        <pc:chgData name="Kettunen Marjo" userId="41fb1695-0191-42e0-801b-78defc5c58d6" providerId="ADAL" clId="{546D43C4-4930-4925-93F0-52966D02CEE6}" dt="2026-09-01T14:09:50.340" v="248" actId="790"/>
        <pc:sldMkLst>
          <pc:docMk/>
          <pc:sldMk cId="2712641239" sldId="258"/>
        </pc:sldMkLst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2712641239" sldId="258"/>
            <ac:spMk id="2" creationId="{2DE405BF-1C96-81CA-6688-43CAB1FC43A7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2712641239" sldId="258"/>
            <ac:spMk id="3" creationId="{9903487F-D995-B410-B7B9-C29632A2A882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2712641239" sldId="258"/>
            <ac:spMk id="4" creationId="{C8F142CD-D8A5-98C6-7C07-3E89706DAAFC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2712641239" sldId="258"/>
            <ac:spMk id="8" creationId="{CEB82522-6140-E2E3-F7DF-D6C94F31AADA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2712641239" sldId="258"/>
            <ac:spMk id="9" creationId="{2B1BA76C-1590-7651-6D54-392E4C0ABD14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2712641239" sldId="258"/>
            <ac:spMk id="10" creationId="{FE70DA56-54FA-3A04-0989-B4AF5E1B93FA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2712641239" sldId="258"/>
            <ac:spMk id="15" creationId="{96C13DD4-BB0F-F5E2-1EC2-C9585E2D47EC}"/>
          </ac:spMkLst>
        </pc:spChg>
      </pc:sldChg>
      <pc:sldChg chg="addSp delSp modSp mod">
        <pc:chgData name="Kettunen Marjo" userId="41fb1695-0191-42e0-801b-78defc5c58d6" providerId="ADAL" clId="{546D43C4-4930-4925-93F0-52966D02CEE6}" dt="2026-09-02T11:28:14.767" v="499" actId="1582"/>
        <pc:sldMkLst>
          <pc:docMk/>
          <pc:sldMk cId="1232928902" sldId="259"/>
        </pc:sldMkLst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1232928902" sldId="259"/>
            <ac:spMk id="2" creationId="{44A0F4B1-FE42-72F1-6012-B036ED6EF985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1232928902" sldId="259"/>
            <ac:spMk id="3" creationId="{D2538AEB-AACC-46CE-4CCB-7D37D206DF57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1232928902" sldId="259"/>
            <ac:spMk id="9" creationId="{261E8FB5-1DBF-F7C3-CF63-7F567B4DE834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1232928902" sldId="259"/>
            <ac:spMk id="10" creationId="{476EFC58-554F-6C10-DF5F-A66FE174B264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1232928902" sldId="259"/>
            <ac:spMk id="15" creationId="{94EE9125-34E9-62FB-7FA3-965B3AB7E346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1232928902" sldId="259"/>
            <ac:spMk id="16" creationId="{34F36F68-E193-F5AE-D7B4-3DBD88332D91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1232928902" sldId="259"/>
            <ac:spMk id="26" creationId="{890FECCE-7888-99F7-9EE5-2CAD731709AA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1232928902" sldId="259"/>
            <ac:spMk id="27" creationId="{FF3FBDE2-498E-0C53-9D60-E3D34DDCC68C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1232928902" sldId="259"/>
            <ac:spMk id="29" creationId="{087996A4-EE16-9D88-B56F-480B2C6A5EA3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1232928902" sldId="259"/>
            <ac:spMk id="30" creationId="{A478A8BE-67CF-D946-B352-3298FA38F389}"/>
          </ac:spMkLst>
        </pc:spChg>
        <pc:cxnChg chg="add mod">
          <ac:chgData name="Kettunen Marjo" userId="41fb1695-0191-42e0-801b-78defc5c58d6" providerId="ADAL" clId="{546D43C4-4930-4925-93F0-52966D02CEE6}" dt="2026-09-02T11:26:58.892" v="492" actId="208"/>
          <ac:cxnSpMkLst>
            <pc:docMk/>
            <pc:sldMk cId="1232928902" sldId="259"/>
            <ac:cxnSpMk id="5" creationId="{DEEC5AD4-CCA1-4536-A67D-396DB6934A00}"/>
          </ac:cxnSpMkLst>
        </pc:cxnChg>
        <pc:cxnChg chg="add mod">
          <ac:chgData name="Kettunen Marjo" userId="41fb1695-0191-42e0-801b-78defc5c58d6" providerId="ADAL" clId="{546D43C4-4930-4925-93F0-52966D02CEE6}" dt="2026-09-02T11:28:14.767" v="499" actId="1582"/>
          <ac:cxnSpMkLst>
            <pc:docMk/>
            <pc:sldMk cId="1232928902" sldId="259"/>
            <ac:cxnSpMk id="7" creationId="{14790DC4-1F1E-DCCE-5B40-04E5399AA33E}"/>
          </ac:cxnSpMkLst>
        </pc:cxnChg>
        <pc:cxnChg chg="add del">
          <ac:chgData name="Kettunen Marjo" userId="41fb1695-0191-42e0-801b-78defc5c58d6" providerId="ADAL" clId="{546D43C4-4930-4925-93F0-52966D02CEE6}" dt="2026-09-01T14:39:02.856" v="351" actId="478"/>
          <ac:cxnSpMkLst>
            <pc:docMk/>
            <pc:sldMk cId="1232928902" sldId="259"/>
            <ac:cxnSpMk id="11" creationId="{3787862A-78D1-8380-BD0B-8D8EE95CF381}"/>
          </ac:cxnSpMkLst>
        </pc:cxnChg>
        <pc:cxnChg chg="add del mod">
          <ac:chgData name="Kettunen Marjo" userId="41fb1695-0191-42e0-801b-78defc5c58d6" providerId="ADAL" clId="{546D43C4-4930-4925-93F0-52966D02CEE6}" dt="2026-09-01T14:39:51.916" v="364" actId="478"/>
          <ac:cxnSpMkLst>
            <pc:docMk/>
            <pc:sldMk cId="1232928902" sldId="259"/>
            <ac:cxnSpMk id="13" creationId="{7F517631-B7AF-73C5-2B7E-EED94A921BBF}"/>
          </ac:cxnSpMkLst>
        </pc:cxnChg>
        <pc:cxnChg chg="add del">
          <ac:chgData name="Kettunen Marjo" userId="41fb1695-0191-42e0-801b-78defc5c58d6" providerId="ADAL" clId="{546D43C4-4930-4925-93F0-52966D02CEE6}" dt="2026-09-01T14:40:01.732" v="366" actId="11529"/>
          <ac:cxnSpMkLst>
            <pc:docMk/>
            <pc:sldMk cId="1232928902" sldId="259"/>
            <ac:cxnSpMk id="17" creationId="{A1A85179-DA4E-D899-D353-E1D32CC09FD4}"/>
          </ac:cxnSpMkLst>
        </pc:cxnChg>
        <pc:cxnChg chg="add mod">
          <ac:chgData name="Kettunen Marjo" userId="41fb1695-0191-42e0-801b-78defc5c58d6" providerId="ADAL" clId="{546D43C4-4930-4925-93F0-52966D02CEE6}" dt="2026-09-02T11:27:41.937" v="496" actId="208"/>
          <ac:cxnSpMkLst>
            <pc:docMk/>
            <pc:sldMk cId="1232928902" sldId="259"/>
            <ac:cxnSpMk id="20" creationId="{B7ED04B8-A95E-2F61-9B6F-4FF62BFE646C}"/>
          </ac:cxnSpMkLst>
        </pc:cxnChg>
      </pc:sldChg>
      <pc:sldChg chg="addSp delSp modSp mod">
        <pc:chgData name="Kettunen Marjo" userId="41fb1695-0191-42e0-801b-78defc5c58d6" providerId="ADAL" clId="{546D43C4-4930-4925-93F0-52966D02CEE6}" dt="2026-09-02T11:30:10.112" v="500" actId="1582"/>
        <pc:sldMkLst>
          <pc:docMk/>
          <pc:sldMk cId="2637699147" sldId="260"/>
        </pc:sldMkLst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2637699147" sldId="260"/>
            <ac:spMk id="2" creationId="{2DB42F83-42D9-A5F0-A677-A67AB704BDC3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2637699147" sldId="260"/>
            <ac:spMk id="4" creationId="{B5826FD9-8FB0-FD51-A662-48496D398BB5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2637699147" sldId="260"/>
            <ac:spMk id="5" creationId="{B99A5D22-9A86-E447-CF45-C14FA2991E9E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2637699147" sldId="260"/>
            <ac:spMk id="6" creationId="{0C640B17-9145-D3F6-67CA-093062112CC4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2637699147" sldId="260"/>
            <ac:spMk id="7" creationId="{8FD518C2-E0FE-BBA6-AF9B-CA8C718C1B51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2637699147" sldId="260"/>
            <ac:spMk id="8" creationId="{620E0EB5-7B47-25F8-8EE6-D91216CD343C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2637699147" sldId="260"/>
            <ac:spMk id="10" creationId="{D04DA1BE-9AE6-3F7A-5F27-6C0EAB9D03FE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2637699147" sldId="260"/>
            <ac:spMk id="15" creationId="{7395C17D-BFDA-3E82-C06B-051B4DA6C85A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2637699147" sldId="260"/>
            <ac:spMk id="16" creationId="{A3934AF9-8278-5B6C-9542-33D461DBF177}"/>
          </ac:spMkLst>
        </pc:spChg>
        <pc:grpChg chg="add del mod">
          <ac:chgData name="Kettunen Marjo" userId="41fb1695-0191-42e0-801b-78defc5c58d6" providerId="ADAL" clId="{546D43C4-4930-4925-93F0-52966D02CEE6}" dt="2026-09-01T14:27:25.670" v="328" actId="478"/>
          <ac:grpSpMkLst>
            <pc:docMk/>
            <pc:sldMk cId="2637699147" sldId="260"/>
            <ac:grpSpMk id="3" creationId="{6AC42266-6F7D-469F-07BD-6D13246095BA}"/>
          </ac:grpSpMkLst>
        </pc:grpChg>
        <pc:grpChg chg="del">
          <ac:chgData name="Kettunen Marjo" userId="41fb1695-0191-42e0-801b-78defc5c58d6" providerId="ADAL" clId="{546D43C4-4930-4925-93F0-52966D02CEE6}" dt="2026-09-01T13:39:42.082" v="51" actId="478"/>
          <ac:grpSpMkLst>
            <pc:docMk/>
            <pc:sldMk cId="2637699147" sldId="260"/>
            <ac:grpSpMk id="12" creationId="{0CB2B41B-8059-BF41-BA43-EA11A0E4580F}"/>
          </ac:grpSpMkLst>
        </pc:grpChg>
        <pc:picChg chg="mod">
          <ac:chgData name="Kettunen Marjo" userId="41fb1695-0191-42e0-801b-78defc5c58d6" providerId="ADAL" clId="{546D43C4-4930-4925-93F0-52966D02CEE6}" dt="2026-09-01T13:38:51.299" v="41"/>
          <ac:picMkLst>
            <pc:docMk/>
            <pc:sldMk cId="2637699147" sldId="260"/>
            <ac:picMk id="9" creationId="{09FEA3D7-2047-D8E0-058B-BCFEFDA35214}"/>
          </ac:picMkLst>
        </pc:picChg>
        <pc:picChg chg="add mod">
          <ac:chgData name="Kettunen Marjo" userId="41fb1695-0191-42e0-801b-78defc5c58d6" providerId="ADAL" clId="{546D43C4-4930-4925-93F0-52966D02CEE6}" dt="2026-09-01T14:27:33.660" v="330" actId="1076"/>
          <ac:picMkLst>
            <pc:docMk/>
            <pc:sldMk cId="2637699147" sldId="260"/>
            <ac:picMk id="11" creationId="{DCE9AE0C-AF60-9230-4B48-74419BEB6975}"/>
          </ac:picMkLst>
        </pc:picChg>
        <pc:cxnChg chg="mod">
          <ac:chgData name="Kettunen Marjo" userId="41fb1695-0191-42e0-801b-78defc5c58d6" providerId="ADAL" clId="{546D43C4-4930-4925-93F0-52966D02CEE6}" dt="2026-09-02T11:30:10.112" v="500" actId="1582"/>
          <ac:cxnSpMkLst>
            <pc:docMk/>
            <pc:sldMk cId="2637699147" sldId="260"/>
            <ac:cxnSpMk id="17" creationId="{57311614-0DFA-B4F0-D19C-B9E4217E7770}"/>
          </ac:cxnSpMkLst>
        </pc:cxnChg>
        <pc:cxnChg chg="mod">
          <ac:chgData name="Kettunen Marjo" userId="41fb1695-0191-42e0-801b-78defc5c58d6" providerId="ADAL" clId="{546D43C4-4930-4925-93F0-52966D02CEE6}" dt="2026-09-02T11:30:10.112" v="500" actId="1582"/>
          <ac:cxnSpMkLst>
            <pc:docMk/>
            <pc:sldMk cId="2637699147" sldId="260"/>
            <ac:cxnSpMk id="18" creationId="{C8D295D8-FC49-0688-2B47-6C58F9DE3A36}"/>
          </ac:cxnSpMkLst>
        </pc:cxnChg>
      </pc:sldChg>
      <pc:sldChg chg="modSp mod">
        <pc:chgData name="Kettunen Marjo" userId="41fb1695-0191-42e0-801b-78defc5c58d6" providerId="ADAL" clId="{546D43C4-4930-4925-93F0-52966D02CEE6}" dt="2026-09-01T14:09:50.340" v="248" actId="790"/>
        <pc:sldMkLst>
          <pc:docMk/>
          <pc:sldMk cId="1118437233" sldId="261"/>
        </pc:sldMkLst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1118437233" sldId="261"/>
            <ac:spMk id="2" creationId="{C40110FE-BAA6-67D5-3810-7B7419A1A70E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1118437233" sldId="261"/>
            <ac:spMk id="3" creationId="{277780DC-51ED-93A5-51B9-23DAE263E0B8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1118437233" sldId="261"/>
            <ac:spMk id="4" creationId="{6C51D46B-1441-3FEA-A07E-3CE3DFCA07F2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1118437233" sldId="261"/>
            <ac:spMk id="9" creationId="{32214989-1454-EE6F-E672-FB81DF114AAC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1118437233" sldId="261"/>
            <ac:spMk id="10" creationId="{C4AE45BD-CCBF-B125-D76B-C52D54098CE7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1118437233" sldId="261"/>
            <ac:spMk id="15" creationId="{3EF6DD07-0957-8675-FEE7-910E1AB7E70F}"/>
          </ac:spMkLst>
        </pc:spChg>
      </pc:sldChg>
      <pc:sldChg chg="modSp mod">
        <pc:chgData name="Kettunen Marjo" userId="41fb1695-0191-42e0-801b-78defc5c58d6" providerId="ADAL" clId="{546D43C4-4930-4925-93F0-52966D02CEE6}" dt="2026-09-01T14:09:50.340" v="248" actId="790"/>
        <pc:sldMkLst>
          <pc:docMk/>
          <pc:sldMk cId="2160078987" sldId="262"/>
        </pc:sldMkLst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2160078987" sldId="262"/>
            <ac:spMk id="4" creationId="{64A49876-AAC8-D3C6-230E-AB760BBEE273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2160078987" sldId="262"/>
            <ac:spMk id="7" creationId="{550B5ADC-9D6F-107D-38FD-C99D408FD6A7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2160078987" sldId="262"/>
            <ac:spMk id="9" creationId="{A2A5E3D9-7A35-F125-B711-974B818040A1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2160078987" sldId="262"/>
            <ac:spMk id="10" creationId="{004A0C17-F918-8132-0929-A0EE37394F51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2160078987" sldId="262"/>
            <ac:spMk id="13" creationId="{6BE72BAE-748D-40BE-5F03-11AA08D98D15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2160078987" sldId="262"/>
            <ac:spMk id="18" creationId="{2A8A91FE-6B97-A85D-AC70-98D47FFFF286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2160078987" sldId="262"/>
            <ac:spMk id="38" creationId="{C8F56DF7-5FDD-D830-7D66-D660C73513E9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2160078987" sldId="262"/>
            <ac:spMk id="40" creationId="{DFE6A594-B95B-E56E-30BA-A6C91E35407E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2160078987" sldId="262"/>
            <ac:spMk id="41" creationId="{2B5E39C2-2A04-A05C-90D3-47B6688BABF2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2160078987" sldId="262"/>
            <ac:spMk id="42" creationId="{8E6724BD-7E05-6546-2AC4-CB31054ACE5B}"/>
          </ac:spMkLst>
        </pc:spChg>
      </pc:sldChg>
      <pc:sldChg chg="addSp delSp modSp add del mod addAnim delAnim modAnim">
        <pc:chgData name="Kettunen Marjo" userId="41fb1695-0191-42e0-801b-78defc5c58d6" providerId="ADAL" clId="{546D43C4-4930-4925-93F0-52966D02CEE6}" dt="2026-09-01T14:34:09.912" v="347" actId="1076"/>
        <pc:sldMkLst>
          <pc:docMk/>
          <pc:sldMk cId="3623734103" sldId="263"/>
        </pc:sldMkLst>
        <pc:spChg chg="mod">
          <ac:chgData name="Kettunen Marjo" userId="41fb1695-0191-42e0-801b-78defc5c58d6" providerId="ADAL" clId="{546D43C4-4930-4925-93F0-52966D02CEE6}" dt="2026-09-01T14:34:09.912" v="347" actId="1076"/>
          <ac:spMkLst>
            <pc:docMk/>
            <pc:sldMk cId="3623734103" sldId="263"/>
            <ac:spMk id="2" creationId="{3A823F0E-3D16-31AC-313C-D9A7D9788C54}"/>
          </ac:spMkLst>
        </pc:spChg>
        <pc:spChg chg="add del mod">
          <ac:chgData name="Kettunen Marjo" userId="41fb1695-0191-42e0-801b-78defc5c58d6" providerId="ADAL" clId="{546D43C4-4930-4925-93F0-52966D02CEE6}" dt="2026-09-01T14:21:22.918" v="295" actId="478"/>
          <ac:spMkLst>
            <pc:docMk/>
            <pc:sldMk cId="3623734103" sldId="263"/>
            <ac:spMk id="6" creationId="{5E624409-4C37-5B18-C248-186F887CC9DD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3623734103" sldId="263"/>
            <ac:spMk id="9" creationId="{3D2A0EFA-52E0-FDBC-0A3E-44F053BAB5EB}"/>
          </ac:spMkLst>
        </pc:spChg>
        <pc:spChg chg="mod">
          <ac:chgData name="Kettunen Marjo" userId="41fb1695-0191-42e0-801b-78defc5c58d6" providerId="ADAL" clId="{546D43C4-4930-4925-93F0-52966D02CEE6}" dt="2026-09-01T14:34:04.581" v="346" actId="1076"/>
          <ac:spMkLst>
            <pc:docMk/>
            <pc:sldMk cId="3623734103" sldId="263"/>
            <ac:spMk id="10" creationId="{ACF3B249-39A5-1152-F963-1DCC24ACDE82}"/>
          </ac:spMkLst>
        </pc:spChg>
        <pc:picChg chg="add del mod ord">
          <ac:chgData name="Kettunen Marjo" userId="41fb1695-0191-42e0-801b-78defc5c58d6" providerId="ADAL" clId="{546D43C4-4930-4925-93F0-52966D02CEE6}" dt="2026-09-01T14:21:22.918" v="295" actId="478"/>
          <ac:picMkLst>
            <pc:docMk/>
            <pc:sldMk cId="3623734103" sldId="263"/>
            <ac:picMk id="4" creationId="{AE52E4A3-F7EE-5ACC-55E4-CFD7995D1F31}"/>
          </ac:picMkLst>
        </pc:picChg>
        <pc:picChg chg="del">
          <ac:chgData name="Kettunen Marjo" userId="41fb1695-0191-42e0-801b-78defc5c58d6" providerId="ADAL" clId="{546D43C4-4930-4925-93F0-52966D02CEE6}" dt="2026-09-01T14:32:24.929" v="338" actId="478"/>
          <ac:picMkLst>
            <pc:docMk/>
            <pc:sldMk cId="3623734103" sldId="263"/>
            <ac:picMk id="5" creationId="{3631B404-980F-8187-6E40-2A1B144645BB}"/>
          </ac:picMkLst>
        </pc:picChg>
        <pc:picChg chg="add mod">
          <ac:chgData name="Kettunen Marjo" userId="41fb1695-0191-42e0-801b-78defc5c58d6" providerId="ADAL" clId="{546D43C4-4930-4925-93F0-52966D02CEE6}" dt="2026-09-01T14:25:47.135" v="323" actId="1076"/>
          <ac:picMkLst>
            <pc:docMk/>
            <pc:sldMk cId="3623734103" sldId="263"/>
            <ac:picMk id="11" creationId="{948E3977-6F6A-5BC4-DCD4-F4D272EBD986}"/>
          </ac:picMkLst>
        </pc:picChg>
        <pc:picChg chg="add del mod">
          <ac:chgData name="Kettunen Marjo" userId="41fb1695-0191-42e0-801b-78defc5c58d6" providerId="ADAL" clId="{546D43C4-4930-4925-93F0-52966D02CEE6}" dt="2026-09-01T14:33:44.100" v="342" actId="478"/>
          <ac:picMkLst>
            <pc:docMk/>
            <pc:sldMk cId="3623734103" sldId="263"/>
            <ac:picMk id="12" creationId="{E749F609-A71A-4545-53A8-7BC198FEE517}"/>
          </ac:picMkLst>
        </pc:picChg>
      </pc:sldChg>
      <pc:sldChg chg="modSp mod">
        <pc:chgData name="Kettunen Marjo" userId="41fb1695-0191-42e0-801b-78defc5c58d6" providerId="ADAL" clId="{546D43C4-4930-4925-93F0-52966D02CEE6}" dt="2026-09-01T14:09:50.340" v="248" actId="790"/>
        <pc:sldMkLst>
          <pc:docMk/>
          <pc:sldMk cId="3036826430" sldId="264"/>
        </pc:sldMkLst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3036826430" sldId="264"/>
            <ac:spMk id="3" creationId="{A4424922-E0C3-76ED-5F24-71EA9389B7D5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3036826430" sldId="264"/>
            <ac:spMk id="8" creationId="{1C35FB85-3AC2-04FB-C5A2-F75098696208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3036826430" sldId="264"/>
            <ac:spMk id="9" creationId="{B1F40B4F-9B24-0E81-8A38-9ACF378CBD14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3036826430" sldId="264"/>
            <ac:spMk id="10" creationId="{E775E9DA-49B0-5807-D0AE-15F36E3F403C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3036826430" sldId="264"/>
            <ac:spMk id="12" creationId="{3A5C4F7F-C365-599F-8B1C-056BE3DFE5D1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3036826430" sldId="264"/>
            <ac:spMk id="15" creationId="{2361F447-4F3F-0402-EB93-E68CB962386C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3036826430" sldId="264"/>
            <ac:spMk id="16" creationId="{C0AAA380-B4D2-4C6A-DD5D-E6BE2965471C}"/>
          </ac:spMkLst>
        </pc:spChg>
      </pc:sldChg>
      <pc:sldChg chg="modSp mod">
        <pc:chgData name="Kettunen Marjo" userId="41fb1695-0191-42e0-801b-78defc5c58d6" providerId="ADAL" clId="{546D43C4-4930-4925-93F0-52966D02CEE6}" dt="2026-09-01T14:09:50.340" v="248" actId="790"/>
        <pc:sldMkLst>
          <pc:docMk/>
          <pc:sldMk cId="396748612" sldId="265"/>
        </pc:sldMkLst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396748612" sldId="265"/>
            <ac:spMk id="10" creationId="{7A5DD1EF-EDFB-9ECE-8B38-FA572931502A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396748612" sldId="265"/>
            <ac:spMk id="16" creationId="{2C48456E-BC5A-1CCE-FA3A-1D9D7BA54C88}"/>
          </ac:spMkLst>
        </pc:spChg>
      </pc:sldChg>
      <pc:sldChg chg="addSp modSp mod">
        <pc:chgData name="Kettunen Marjo" userId="41fb1695-0191-42e0-801b-78defc5c58d6" providerId="ADAL" clId="{546D43C4-4930-4925-93F0-52966D02CEE6}" dt="2026-09-02T11:33:24.088" v="509" actId="20577"/>
        <pc:sldMkLst>
          <pc:docMk/>
          <pc:sldMk cId="3745620848" sldId="266"/>
        </pc:sldMkLst>
        <pc:spChg chg="mod">
          <ac:chgData name="Kettunen Marjo" userId="41fb1695-0191-42e0-801b-78defc5c58d6" providerId="ADAL" clId="{546D43C4-4930-4925-93F0-52966D02CEE6}" dt="2026-09-02T11:33:24.088" v="509" actId="20577"/>
          <ac:spMkLst>
            <pc:docMk/>
            <pc:sldMk cId="3745620848" sldId="266"/>
            <ac:spMk id="2" creationId="{0DEDE34C-2195-A1AC-355F-3C972733345C}"/>
          </ac:spMkLst>
        </pc:spChg>
        <pc:spChg chg="add mod ord">
          <ac:chgData name="Kettunen Marjo" userId="41fb1695-0191-42e0-801b-78defc5c58d6" providerId="ADAL" clId="{546D43C4-4930-4925-93F0-52966D02CEE6}" dt="2026-09-02T11:32:24.095" v="502" actId="14100"/>
          <ac:spMkLst>
            <pc:docMk/>
            <pc:sldMk cId="3745620848" sldId="266"/>
            <ac:spMk id="4" creationId="{78C1673F-9D38-9557-7BF2-CF9232F48D11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3745620848" sldId="266"/>
            <ac:spMk id="9" creationId="{0BB629B4-1D39-374A-590C-BB53E0E61678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3745620848" sldId="266"/>
            <ac:spMk id="11" creationId="{C8C48B8F-73B6-8B7A-92A0-CC5596ADF26D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3745620848" sldId="266"/>
            <ac:spMk id="12" creationId="{CAF6DE08-F5CC-8B42-6DE9-BEF130636CB2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3745620848" sldId="266"/>
            <ac:spMk id="13" creationId="{E0052383-2CC8-8FFA-27B4-B7037B0301BA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3745620848" sldId="266"/>
            <ac:spMk id="17" creationId="{B6FEA985-D7C1-1AB7-ECC4-DF8D4568C83F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3745620848" sldId="266"/>
            <ac:spMk id="18" creationId="{EF5BD073-E526-01DD-CA84-104A7AE60524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3745620848" sldId="266"/>
            <ac:spMk id="19" creationId="{0046CFB5-FFA6-D589-F5A0-2A6B7EDB1028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3745620848" sldId="266"/>
            <ac:spMk id="20" creationId="{1867AA3F-6F08-2A18-81EB-3B7C90A12A8A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3745620848" sldId="266"/>
            <ac:spMk id="30" creationId="{8C3A970D-0DC6-24AD-A8E7-98E51CCE6B1D}"/>
          </ac:spMkLst>
        </pc:spChg>
        <pc:cxnChg chg="mod">
          <ac:chgData name="Kettunen Marjo" userId="41fb1695-0191-42e0-801b-78defc5c58d6" providerId="ADAL" clId="{546D43C4-4930-4925-93F0-52966D02CEE6}" dt="2026-09-02T11:32:33.003" v="503" actId="14100"/>
          <ac:cxnSpMkLst>
            <pc:docMk/>
            <pc:sldMk cId="3745620848" sldId="266"/>
            <ac:cxnSpMk id="14" creationId="{15F931D8-ED50-237B-6C56-6ACF4BF1C6D4}"/>
          </ac:cxnSpMkLst>
        </pc:cxnChg>
      </pc:sldChg>
      <pc:sldChg chg="modSp mod">
        <pc:chgData name="Kettunen Marjo" userId="41fb1695-0191-42e0-801b-78defc5c58d6" providerId="ADAL" clId="{546D43C4-4930-4925-93F0-52966D02CEE6}" dt="2026-09-02T11:33:29.446" v="515" actId="20577"/>
        <pc:sldMkLst>
          <pc:docMk/>
          <pc:sldMk cId="1442631027" sldId="267"/>
        </pc:sldMkLst>
        <pc:spChg chg="mod">
          <ac:chgData name="Kettunen Marjo" userId="41fb1695-0191-42e0-801b-78defc5c58d6" providerId="ADAL" clId="{546D43C4-4930-4925-93F0-52966D02CEE6}" dt="2026-09-02T11:33:29.446" v="515" actId="20577"/>
          <ac:spMkLst>
            <pc:docMk/>
            <pc:sldMk cId="1442631027" sldId="267"/>
            <ac:spMk id="2" creationId="{AAE3A434-DFBC-971B-C62A-FE308075F32F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1442631027" sldId="267"/>
            <ac:spMk id="4" creationId="{656F6A7C-CC91-F93B-E1C3-304C742389B3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1442631027" sldId="267"/>
            <ac:spMk id="5" creationId="{661F73C8-C41E-DF3C-0F94-5DDB09FA6DC8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1442631027" sldId="267"/>
            <ac:spMk id="6" creationId="{E882ABFA-ECE5-4F49-FFF7-2269F6104C3F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1442631027" sldId="267"/>
            <ac:spMk id="7" creationId="{5A7EC622-61D4-9134-CAAE-04B4907950E3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1442631027" sldId="267"/>
            <ac:spMk id="10" creationId="{25440E07-40CE-2163-2C94-E898EF3E6F58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1442631027" sldId="267"/>
            <ac:spMk id="12" creationId="{EEB0858C-621B-4AC3-30D7-BF60BC6702C4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1442631027" sldId="267"/>
            <ac:spMk id="15" creationId="{8821539A-79F3-C586-E4C1-5E77645B36A8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1442631027" sldId="267"/>
            <ac:spMk id="29" creationId="{309EF264-C97F-8C2B-01EF-EB9E1F296306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1442631027" sldId="267"/>
            <ac:spMk id="30" creationId="{1B48803F-BA83-7A34-5083-C8E9FF6CD931}"/>
          </ac:spMkLst>
        </pc:spChg>
      </pc:sldChg>
      <pc:sldChg chg="modSp mod">
        <pc:chgData name="Kettunen Marjo" userId="41fb1695-0191-42e0-801b-78defc5c58d6" providerId="ADAL" clId="{546D43C4-4930-4925-93F0-52966D02CEE6}" dt="2026-09-01T14:09:50.340" v="248" actId="790"/>
        <pc:sldMkLst>
          <pc:docMk/>
          <pc:sldMk cId="2687090291" sldId="268"/>
        </pc:sldMkLst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2687090291" sldId="268"/>
            <ac:spMk id="3" creationId="{C4116AAC-4625-BBFD-8A82-32DE57727B29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2687090291" sldId="268"/>
            <ac:spMk id="9" creationId="{E6CAAE22-3252-02FB-3011-741B9D559D81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2687090291" sldId="268"/>
            <ac:spMk id="10" creationId="{9B963D62-F4CD-F0C1-C3B5-E3315E0E22E6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2687090291" sldId="268"/>
            <ac:spMk id="12" creationId="{AE6183F5-82C1-D776-665B-69004C72BFE8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2687090291" sldId="268"/>
            <ac:spMk id="15" creationId="{57D43F8B-B5ED-1846-613E-8C06FA6174AF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2687090291" sldId="268"/>
            <ac:spMk id="16" creationId="{894D745F-815C-351B-6CFA-5405D675B268}"/>
          </ac:spMkLst>
        </pc:spChg>
      </pc:sldChg>
      <pc:sldChg chg="modSp mod">
        <pc:chgData name="Kettunen Marjo" userId="41fb1695-0191-42e0-801b-78defc5c58d6" providerId="ADAL" clId="{546D43C4-4930-4925-93F0-52966D02CEE6}" dt="2026-09-01T14:09:50.340" v="248" actId="790"/>
        <pc:sldMkLst>
          <pc:docMk/>
          <pc:sldMk cId="1599710002" sldId="269"/>
        </pc:sldMkLst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1599710002" sldId="269"/>
            <ac:spMk id="6" creationId="{9401BF5B-09E3-63A9-9E1E-CB408139C679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1599710002" sldId="269"/>
            <ac:spMk id="21" creationId="{2FC801A7-9ACC-9A9A-4B7D-817658744BAC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1599710002" sldId="269"/>
            <ac:spMk id="25" creationId="{2B0240A5-397A-118D-6BF5-CE100B9E5485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1599710002" sldId="269"/>
            <ac:spMk id="26" creationId="{8E7CB469-0853-A1CB-0C41-2255B9349D06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1599710002" sldId="269"/>
            <ac:spMk id="27" creationId="{21228088-C9C4-6596-E7AF-5F52DECD12F9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1599710002" sldId="269"/>
            <ac:spMk id="31" creationId="{C4B0881A-6B66-E639-634E-80D14945A523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1599710002" sldId="269"/>
            <ac:spMk id="33" creationId="{02EAEC37-8042-31E9-DE33-ABF4A31DE3FE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1599710002" sldId="269"/>
            <ac:spMk id="35" creationId="{AE3C58E3-2E84-8E85-1F8C-B96CF547C1FB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1599710002" sldId="269"/>
            <ac:spMk id="36" creationId="{E1420242-4112-4B86-4ACB-C69EFB276DB3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1599710002" sldId="269"/>
            <ac:spMk id="37" creationId="{086EBD35-C72B-CFFD-5C90-FFDB0E137341}"/>
          </ac:spMkLst>
        </pc:spChg>
      </pc:sldChg>
      <pc:sldChg chg="modSp mod">
        <pc:chgData name="Kettunen Marjo" userId="41fb1695-0191-42e0-801b-78defc5c58d6" providerId="ADAL" clId="{546D43C4-4930-4925-93F0-52966D02CEE6}" dt="2026-09-01T14:11:47.445" v="263" actId="20577"/>
        <pc:sldMkLst>
          <pc:docMk/>
          <pc:sldMk cId="546922866" sldId="270"/>
        </pc:sldMkLst>
        <pc:spChg chg="mod">
          <ac:chgData name="Kettunen Marjo" userId="41fb1695-0191-42e0-801b-78defc5c58d6" providerId="ADAL" clId="{546D43C4-4930-4925-93F0-52966D02CEE6}" dt="2026-09-01T14:11:47.445" v="263" actId="20577"/>
          <ac:spMkLst>
            <pc:docMk/>
            <pc:sldMk cId="546922866" sldId="270"/>
            <ac:spMk id="2" creationId="{A62CAF13-0E49-C687-0460-614CA161493E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546922866" sldId="270"/>
            <ac:spMk id="5" creationId="{FB19085F-6E6C-A587-92FA-BA607A893405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546922866" sldId="270"/>
            <ac:spMk id="6" creationId="{1827956B-CB76-B736-73E3-F1D29084E830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546922866" sldId="270"/>
            <ac:spMk id="9" creationId="{6C731293-49C0-9614-D2E9-0023073C9C1B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546922866" sldId="270"/>
            <ac:spMk id="12" creationId="{8CEE496E-2496-28D6-2072-AAB3048CAB54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546922866" sldId="270"/>
            <ac:spMk id="14" creationId="{E4F441BD-4FD1-418D-5EA6-5C34CDB6E836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546922866" sldId="270"/>
            <ac:spMk id="18" creationId="{288D86BE-A10C-D176-6373-CAF144CA080B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546922866" sldId="270"/>
            <ac:spMk id="19" creationId="{EF5C6D88-B482-641B-658D-23642567B2DD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546922866" sldId="270"/>
            <ac:spMk id="29" creationId="{A3F0F6C3-C6F0-6B48-F2DB-DC39C98CC4EA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546922866" sldId="270"/>
            <ac:spMk id="41" creationId="{EE0302EC-B1E7-7DE8-0567-6162DBADF10F}"/>
          </ac:spMkLst>
        </pc:spChg>
      </pc:sldChg>
      <pc:sldChg chg="modSp mod">
        <pc:chgData name="Kettunen Marjo" userId="41fb1695-0191-42e0-801b-78defc5c58d6" providerId="ADAL" clId="{546D43C4-4930-4925-93F0-52966D02CEE6}" dt="2026-09-01T14:09:50.340" v="248" actId="790"/>
        <pc:sldMkLst>
          <pc:docMk/>
          <pc:sldMk cId="2666067479" sldId="271"/>
        </pc:sldMkLst>
        <pc:spChg chg="mod">
          <ac:chgData name="Kettunen Marjo" userId="41fb1695-0191-42e0-801b-78defc5c58d6" providerId="ADAL" clId="{546D43C4-4930-4925-93F0-52966D02CEE6}" dt="2026-09-01T14:06:49.335" v="243" actId="790"/>
          <ac:spMkLst>
            <pc:docMk/>
            <pc:sldMk cId="2666067479" sldId="271"/>
            <ac:spMk id="2" creationId="{173EFD2F-30B3-8E0E-3D46-F5588DEA37B1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2666067479" sldId="271"/>
            <ac:spMk id="5" creationId="{4BB633D1-071C-5026-DF20-7621F68C4BD4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2666067479" sldId="271"/>
            <ac:spMk id="6" creationId="{6569660A-DE85-C1A4-EAE0-00F7EA72A677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2666067479" sldId="271"/>
            <ac:spMk id="9" creationId="{4623C380-5692-36FB-2C8B-60E5BA5C24B2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2666067479" sldId="271"/>
            <ac:spMk id="10" creationId="{15ABE2C3-AF15-52CF-8820-EF6D5BFFCD06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2666067479" sldId="271"/>
            <ac:spMk id="11" creationId="{6ED9A44E-99AA-A866-3D96-903A12389594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2666067479" sldId="271"/>
            <ac:spMk id="12" creationId="{D275459D-CB0A-A50A-C9DC-7A3D5FEE96E8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2666067479" sldId="271"/>
            <ac:spMk id="13" creationId="{E8E8AEB2-77C6-348F-D5E4-58DE240054A5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2666067479" sldId="271"/>
            <ac:spMk id="15" creationId="{81127DC1-AC66-D12F-6117-77395963CBE6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2666067479" sldId="271"/>
            <ac:spMk id="22" creationId="{5996D86B-8705-BA67-FC89-F4BB70003A7B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2666067479" sldId="271"/>
            <ac:spMk id="27" creationId="{4ED19AAD-41D1-D320-E409-1729D9C6EDDE}"/>
          </ac:spMkLst>
        </pc:spChg>
      </pc:sldChg>
      <pc:sldChg chg="modSp mod">
        <pc:chgData name="Kettunen Marjo" userId="41fb1695-0191-42e0-801b-78defc5c58d6" providerId="ADAL" clId="{546D43C4-4930-4925-93F0-52966D02CEE6}" dt="2026-09-01T14:09:50.340" v="248" actId="790"/>
        <pc:sldMkLst>
          <pc:docMk/>
          <pc:sldMk cId="2388661670" sldId="272"/>
        </pc:sldMkLst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2388661670" sldId="272"/>
            <ac:spMk id="4" creationId="{31B5D7B0-E4F0-A8A4-BA7E-2E1859A51994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2388661670" sldId="272"/>
            <ac:spMk id="7" creationId="{BB90D713-05CD-8654-0DF6-FBC077400CA9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2388661670" sldId="272"/>
            <ac:spMk id="10" creationId="{E626297C-FDB8-B0D2-B1AA-954D59B51B5D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2388661670" sldId="272"/>
            <ac:spMk id="12" creationId="{E09C1A2A-CE2D-52D5-CCA2-58C7D87E67C1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2388661670" sldId="272"/>
            <ac:spMk id="13" creationId="{905E1D42-823B-822C-C9B7-78E3693E7339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2388661670" sldId="272"/>
            <ac:spMk id="25" creationId="{CBA34CF9-4205-9549-41F4-EBA30EA3AF9F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2388661670" sldId="272"/>
            <ac:spMk id="26" creationId="{C25C82E7-EF72-46EA-EB2C-4376C8B4DAA4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2388661670" sldId="272"/>
            <ac:spMk id="27" creationId="{74EA12F0-5518-6C90-DDBD-4DABCC435A6F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2388661670" sldId="272"/>
            <ac:spMk id="37" creationId="{ED78395A-6F3B-DEBC-8664-B20ED9B75D7E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2388661670" sldId="272"/>
            <ac:spMk id="46" creationId="{8F0295D3-7EF9-7415-D2B8-A7039A45F4BC}"/>
          </ac:spMkLst>
        </pc:spChg>
      </pc:sldChg>
      <pc:sldChg chg="modSp mod">
        <pc:chgData name="Kettunen Marjo" userId="41fb1695-0191-42e0-801b-78defc5c58d6" providerId="ADAL" clId="{546D43C4-4930-4925-93F0-52966D02CEE6}" dt="2026-09-01T14:09:50.340" v="248" actId="790"/>
        <pc:sldMkLst>
          <pc:docMk/>
          <pc:sldMk cId="1742873961" sldId="273"/>
        </pc:sldMkLst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1742873961" sldId="273"/>
            <ac:spMk id="2" creationId="{1994F385-1ED2-163C-87E8-EF88513A77C6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1742873961" sldId="273"/>
            <ac:spMk id="4" creationId="{89212DF8-5982-BC29-EC6F-78FCEEC86BE3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1742873961" sldId="273"/>
            <ac:spMk id="7" creationId="{9EA5A8D8-2911-5DC9-1917-D09854CC6630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1742873961" sldId="273"/>
            <ac:spMk id="10" creationId="{A70126A9-3A6A-3D56-6CB0-268669D133D3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1742873961" sldId="273"/>
            <ac:spMk id="15" creationId="{F0FD15CF-9380-C73A-6EA3-794A8051B4FC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1742873961" sldId="273"/>
            <ac:spMk id="28" creationId="{9F0CF717-644C-2607-959C-3BF882B600C0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1742873961" sldId="273"/>
            <ac:spMk id="37" creationId="{3A48C9CE-376B-C41C-07A2-DC90073034F5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1742873961" sldId="273"/>
            <ac:spMk id="39" creationId="{F6B9E72D-4960-5CFF-75AB-9666492B9192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1742873961" sldId="273"/>
            <ac:spMk id="41" creationId="{01F55A13-DE24-79E3-9B1D-19E86F8036AE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1742873961" sldId="273"/>
            <ac:spMk id="43" creationId="{1A938241-EA15-8653-04ED-A9A9D5878235}"/>
          </ac:spMkLst>
        </pc:spChg>
      </pc:sldChg>
      <pc:sldChg chg="addSp delSp modSp mod">
        <pc:chgData name="Kettunen Marjo" userId="41fb1695-0191-42e0-801b-78defc5c58d6" providerId="ADAL" clId="{546D43C4-4930-4925-93F0-52966D02CEE6}" dt="2026-09-01T14:09:50.340" v="248" actId="790"/>
        <pc:sldMkLst>
          <pc:docMk/>
          <pc:sldMk cId="4109861390" sldId="274"/>
        </pc:sldMkLst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4109861390" sldId="274"/>
            <ac:spMk id="2" creationId="{F2CC5747-8F54-A548-435C-54CEA38E41C8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4109861390" sldId="274"/>
            <ac:spMk id="4" creationId="{89F0FC08-7690-115C-EC08-7AA4BD1623C3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4109861390" sldId="274"/>
            <ac:spMk id="6" creationId="{26BDE4FD-D3BF-3F43-0318-DE466A5B575E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4109861390" sldId="274"/>
            <ac:spMk id="9" creationId="{5E377D3D-0099-67E6-3A28-460F44980A14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4109861390" sldId="274"/>
            <ac:spMk id="10" creationId="{A869C3CA-236C-7CB1-407A-68647F9A0FFE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4109861390" sldId="274"/>
            <ac:spMk id="15" creationId="{C631B3CD-964F-C817-AFF8-4DBF86D88B01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4109861390" sldId="274"/>
            <ac:spMk id="18" creationId="{32BBCBB9-916D-F35A-3164-D4A66AFB49AD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4109861390" sldId="274"/>
            <ac:spMk id="20" creationId="{491CAFEE-BE80-6BDA-3FB3-4160A5E83A3F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4109861390" sldId="274"/>
            <ac:spMk id="23" creationId="{544644C0-F003-55C4-F2B6-18C9DC0E210D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4109861390" sldId="274"/>
            <ac:spMk id="25" creationId="{E3CE2200-93C7-BD95-82B8-03FDA229C1F1}"/>
          </ac:spMkLst>
        </pc:spChg>
        <pc:picChg chg="add mod">
          <ac:chgData name="Kettunen Marjo" userId="41fb1695-0191-42e0-801b-78defc5c58d6" providerId="ADAL" clId="{546D43C4-4930-4925-93F0-52966D02CEE6}" dt="2026-09-01T13:37:58.136" v="40" actId="1036"/>
          <ac:picMkLst>
            <pc:docMk/>
            <pc:sldMk cId="4109861390" sldId="274"/>
            <ac:picMk id="7" creationId="{1B2CC818-65A1-7049-8301-D00D64BEC22B}"/>
          </ac:picMkLst>
        </pc:picChg>
        <pc:picChg chg="del mod">
          <ac:chgData name="Kettunen Marjo" userId="41fb1695-0191-42e0-801b-78defc5c58d6" providerId="ADAL" clId="{546D43C4-4930-4925-93F0-52966D02CEE6}" dt="2026-09-01T13:37:15.424" v="22" actId="478"/>
          <ac:picMkLst>
            <pc:docMk/>
            <pc:sldMk cId="4109861390" sldId="274"/>
            <ac:picMk id="8" creationId="{B86A0309-E21D-3572-37BA-8B1CC006BF43}"/>
          </ac:picMkLst>
        </pc:picChg>
      </pc:sldChg>
      <pc:sldChg chg="modSp mod">
        <pc:chgData name="Kettunen Marjo" userId="41fb1695-0191-42e0-801b-78defc5c58d6" providerId="ADAL" clId="{546D43C4-4930-4925-93F0-52966D02CEE6}" dt="2026-09-01T14:09:50.340" v="248" actId="790"/>
        <pc:sldMkLst>
          <pc:docMk/>
          <pc:sldMk cId="3992787065" sldId="275"/>
        </pc:sldMkLst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3992787065" sldId="275"/>
            <ac:spMk id="2" creationId="{8D10FF88-5754-5A42-EA54-948D8A55719D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3992787065" sldId="275"/>
            <ac:spMk id="4" creationId="{4CD64AC5-888C-C418-D339-DE23522C9032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3992787065" sldId="275"/>
            <ac:spMk id="5" creationId="{AC235DD9-C60D-8FA1-18D7-F3BBD0780322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3992787065" sldId="275"/>
            <ac:spMk id="14" creationId="{6B4F76A0-EC5D-0D77-A33B-0271AC33F62A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3992787065" sldId="275"/>
            <ac:spMk id="15" creationId="{558805AB-45D7-AFC7-F9E4-9EBE497C6806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3992787065" sldId="275"/>
            <ac:spMk id="19" creationId="{383DF9CC-4209-7C03-4C96-C1A7D7935C07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3992787065" sldId="275"/>
            <ac:spMk id="37" creationId="{43BA8846-A38E-369F-D0FF-587B83063821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3992787065" sldId="275"/>
            <ac:spMk id="39" creationId="{D7A1126B-3115-FB68-6D5A-EAE0198DD8CD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3992787065" sldId="275"/>
            <ac:spMk id="41" creationId="{FBF34727-1E89-C1EA-D080-F6966265B3B4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3992787065" sldId="275"/>
            <ac:spMk id="42" creationId="{C638C448-7578-26D7-5FA7-63C9DC7425F0}"/>
          </ac:spMkLst>
        </pc:spChg>
      </pc:sldChg>
      <pc:sldChg chg="modSp mod">
        <pc:chgData name="Kettunen Marjo" userId="41fb1695-0191-42e0-801b-78defc5c58d6" providerId="ADAL" clId="{546D43C4-4930-4925-93F0-52966D02CEE6}" dt="2026-09-01T14:09:50.340" v="248" actId="790"/>
        <pc:sldMkLst>
          <pc:docMk/>
          <pc:sldMk cId="3490746096" sldId="276"/>
        </pc:sldMkLst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3490746096" sldId="276"/>
            <ac:spMk id="9" creationId="{713ABD74-3833-444D-6D7B-99619539F95A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3490746096" sldId="276"/>
            <ac:spMk id="15" creationId="{B96E488F-4DD8-2C7E-5217-3BD0478C2382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3490746096" sldId="276"/>
            <ac:spMk id="19" creationId="{F61090CF-C8A5-07DF-607E-F5FB430AB7AC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3490746096" sldId="276"/>
            <ac:spMk id="23" creationId="{B77762F5-442C-788E-0EA3-63783F4FD1C2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3490746096" sldId="276"/>
            <ac:spMk id="24" creationId="{16415776-B32A-2209-5259-2695D5CD8F7E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3490746096" sldId="276"/>
            <ac:spMk id="25" creationId="{A6A62D05-8349-C4AF-0459-266CB2AB6DE7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3490746096" sldId="276"/>
            <ac:spMk id="27" creationId="{76314E7C-82E6-701F-5FF6-51E0992F3445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3490746096" sldId="276"/>
            <ac:spMk id="36" creationId="{C58F11D9-C028-8D84-C470-BB00836B0423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3490746096" sldId="276"/>
            <ac:spMk id="38" creationId="{2AEA8EC8-E426-FF79-5C6F-2D323DB97964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3490746096" sldId="276"/>
            <ac:spMk id="40" creationId="{9FDF3AFB-C461-CF54-1E2F-C0A87C73072A}"/>
          </ac:spMkLst>
        </pc:spChg>
      </pc:sldChg>
      <pc:sldChg chg="modSp mod">
        <pc:chgData name="Kettunen Marjo" userId="41fb1695-0191-42e0-801b-78defc5c58d6" providerId="ADAL" clId="{546D43C4-4930-4925-93F0-52966D02CEE6}" dt="2026-09-01T14:09:50.340" v="248" actId="790"/>
        <pc:sldMkLst>
          <pc:docMk/>
          <pc:sldMk cId="3684703274" sldId="277"/>
        </pc:sldMkLst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3684703274" sldId="277"/>
            <ac:spMk id="9" creationId="{56FF3A9E-F813-F835-A5B1-2CBCC6DDAA32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3684703274" sldId="277"/>
            <ac:spMk id="15" creationId="{003CAE65-1D3C-7B47-9FB8-B8B0F1C9A790}"/>
          </ac:spMkLst>
        </pc:spChg>
        <pc:spChg chg="mod">
          <ac:chgData name="Kettunen Marjo" userId="41fb1695-0191-42e0-801b-78defc5c58d6" providerId="ADAL" clId="{546D43C4-4930-4925-93F0-52966D02CEE6}" dt="2026-09-01T14:09:50.340" v="248" actId="790"/>
          <ac:spMkLst>
            <pc:docMk/>
            <pc:sldMk cId="3684703274" sldId="277"/>
            <ac:spMk id="16" creationId="{36FD662F-363D-0DF9-5884-97AC88F1D9AC}"/>
          </ac:spMkLst>
        </pc:spChg>
      </pc:sldChg>
      <pc:sldChg chg="addSp delSp modSp add del mod modAnim">
        <pc:chgData name="Kettunen Marjo" userId="41fb1695-0191-42e0-801b-78defc5c58d6" providerId="ADAL" clId="{546D43C4-4930-4925-93F0-52966D02CEE6}" dt="2026-09-01T14:33:47.349" v="343" actId="47"/>
        <pc:sldMkLst>
          <pc:docMk/>
          <pc:sldMk cId="1825753930" sldId="278"/>
        </pc:sldMkLst>
        <pc:picChg chg="add mod">
          <ac:chgData name="Kettunen Marjo" userId="41fb1695-0191-42e0-801b-78defc5c58d6" providerId="ADAL" clId="{546D43C4-4930-4925-93F0-52966D02CEE6}" dt="2026-09-01T14:30:01.735" v="335"/>
          <ac:picMkLst>
            <pc:docMk/>
            <pc:sldMk cId="1825753930" sldId="278"/>
            <ac:picMk id="3" creationId="{AD67560C-C2FD-B5BD-99E4-AA2DE496C0E2}"/>
          </ac:picMkLst>
        </pc:picChg>
        <pc:picChg chg="del">
          <ac:chgData name="Kettunen Marjo" userId="41fb1695-0191-42e0-801b-78defc5c58d6" providerId="ADAL" clId="{546D43C4-4930-4925-93F0-52966D02CEE6}" dt="2026-09-01T14:29:58.679" v="334" actId="478"/>
          <ac:picMkLst>
            <pc:docMk/>
            <pc:sldMk cId="1825753930" sldId="278"/>
            <ac:picMk id="5" creationId="{B1845C5A-F077-754E-2B10-7D6F98D83415}"/>
          </ac:picMkLst>
        </pc:picChg>
      </pc:sldChg>
      <pc:sldChg chg="new del">
        <pc:chgData name="Kettunen Marjo" userId="41fb1695-0191-42e0-801b-78defc5c58d6" providerId="ADAL" clId="{546D43C4-4930-4925-93F0-52966D02CEE6}" dt="2026-09-01T14:18:30.058" v="275" actId="680"/>
        <pc:sldMkLst>
          <pc:docMk/>
          <pc:sldMk cId="2283279906" sldId="278"/>
        </pc:sldMkLst>
      </pc:sldChg>
    </pc:docChg>
  </pc:docChgLst>
  <pc:docChgLst>
    <pc:chgData name="Kettunen Marjo" userId="S::marjo.kettunen@aalto.fi::41fb1695-0191-42e0-801b-78defc5c58d6" providerId="AD" clId="Web-{00000000-0000-0000-0000-000000000000}"/>
    <pc:docChg chg="modSld">
      <pc:chgData name="Kettunen Marjo" userId="S::marjo.kettunen@aalto.fi::41fb1695-0191-42e0-801b-78defc5c58d6" providerId="AD" clId="Web-{00000000-0000-0000-0000-000000000000}" dt="2026-09-01T14:36:29.864" v="2" actId="20577"/>
      <pc:docMkLst>
        <pc:docMk/>
      </pc:docMkLst>
      <pc:sldChg chg="modSp">
        <pc:chgData name="Kettunen Marjo" userId="S::marjo.kettunen@aalto.fi::41fb1695-0191-42e0-801b-78defc5c58d6" providerId="AD" clId="Web-{00000000-0000-0000-0000-000000000000}" dt="2026-09-01T14:36:29.864" v="2" actId="20577"/>
        <pc:sldMkLst>
          <pc:docMk/>
          <pc:sldMk cId="1626744266" sldId="257"/>
        </pc:sldMkLst>
        <pc:spChg chg="mod">
          <ac:chgData name="Kettunen Marjo" userId="S::marjo.kettunen@aalto.fi::41fb1695-0191-42e0-801b-78defc5c58d6" providerId="AD" clId="Web-{00000000-0000-0000-0000-000000000000}" dt="2026-09-01T14:36:29.864" v="2" actId="20577"/>
          <ac:spMkLst>
            <pc:docMk/>
            <pc:sldMk cId="1626744266" sldId="257"/>
            <ac:spMk id="2" creationId="{196C554B-AC48-7E86-5965-821BBAF9207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02D276-F24C-445F-8640-65B78ADF4F82}" type="datetimeFigureOut">
              <a:t>01/09/2026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BD3645-DD31-4FE6-A3A1-3A3274688F6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625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otos.stat.fi/server/api/core/bitstreams/1d35a001-0f30-4bcd-a018-d4e2a1fbbc16/content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oamkjournal.oamk.fi/2021/teknologiatet-kasikirja/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duunitori.fi/sukupuolineutraalit-ammattinimikkeet#miten-muutettiin" TargetMode="External"/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aakariliitto.fi/tutkittua-tietoa/vanhemmat-julkaisut-ja-raportit/" TargetMode="External"/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ek.fi/fi/uutiset-blogit/monimuotoisuus-luo-parempaa-tekniikkaa" TargetMode="External"/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To </a:t>
            </a:r>
            <a:r>
              <a:rPr lang="fi-FI" dirty="0" err="1"/>
              <a:t>access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</a:t>
            </a:r>
            <a:r>
              <a:rPr lang="fi-FI" dirty="0" err="1"/>
              <a:t>text</a:t>
            </a:r>
            <a:r>
              <a:rPr lang="fi-FI" dirty="0"/>
              <a:t> </a:t>
            </a:r>
            <a:r>
              <a:rPr lang="fi-FI" dirty="0" err="1"/>
              <a:t>fields</a:t>
            </a:r>
            <a:r>
              <a:rPr lang="fi-FI" dirty="0"/>
              <a:t> </a:t>
            </a:r>
            <a:r>
              <a:rPr lang="fi-FI" dirty="0" err="1"/>
              <a:t>after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image is </a:t>
            </a:r>
            <a:r>
              <a:rPr lang="fi-FI" dirty="0" err="1"/>
              <a:t>changed</a:t>
            </a:r>
            <a:r>
              <a:rPr lang="fi-FI" dirty="0"/>
              <a:t>, </a:t>
            </a:r>
            <a:r>
              <a:rPr lang="fi-FI" dirty="0" err="1"/>
              <a:t>please</a:t>
            </a:r>
            <a:r>
              <a:rPr lang="fi-FI" dirty="0"/>
              <a:t> </a:t>
            </a:r>
            <a:r>
              <a:rPr lang="fi-FI" dirty="0" err="1"/>
              <a:t>select</a:t>
            </a:r>
            <a:r>
              <a:rPr lang="fi-FI" dirty="0"/>
              <a:t> </a:t>
            </a:r>
            <a:r>
              <a:rPr lang="fi-FI" dirty="0" err="1"/>
              <a:t>the</a:t>
            </a:r>
            <a:r>
              <a:rPr lang="fi-FI" dirty="0"/>
              <a:t> image and </a:t>
            </a:r>
            <a:r>
              <a:rPr lang="fi-FI" dirty="0" err="1"/>
              <a:t>click</a:t>
            </a:r>
            <a:r>
              <a:rPr lang="fi-FI" dirty="0"/>
              <a:t> </a:t>
            </a:r>
            <a:r>
              <a:rPr lang="fi-FI" dirty="0" err="1"/>
              <a:t>Arrange</a:t>
            </a:r>
            <a:r>
              <a:rPr lang="fi-FI" dirty="0"/>
              <a:t> — </a:t>
            </a:r>
            <a:r>
              <a:rPr lang="fi-FI" dirty="0" err="1"/>
              <a:t>Send</a:t>
            </a:r>
            <a:r>
              <a:rPr lang="fi-FI" dirty="0"/>
              <a:t> to Back.</a:t>
            </a:r>
            <a:endParaRPr lang="en-US" dirty="0"/>
          </a:p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BD3645-DD31-4FE6-A3A1-3A3274688F6A}" type="slidenum"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3186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/>
              <a:t>To access the text fields after the image is changed, please select the image and click Arrange — Send to Back.</a:t>
            </a:r>
            <a:endParaRPr lang="en-US"/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BD3645-DD31-4FE6-A3A1-3A3274688F6A}" type="slidenum"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2645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Lähde: </a:t>
            </a:r>
            <a:r>
              <a:rPr lang="en-US" dirty="0"/>
              <a:t> </a:t>
            </a:r>
            <a:endParaRPr lang="en-US" dirty="0">
              <a:solidFill>
                <a:srgbClr val="444444"/>
              </a:solidFill>
            </a:endParaRPr>
          </a:p>
          <a:p>
            <a:r>
              <a:rPr lang="fi-FI" dirty="0">
                <a:hlinkClick r:id="rId3"/>
              </a:rPr>
              <a:t>https://otos.stat.fi/server/api/core/bitstreams/1d35a001-0f30-4bcd-a018-d4e2a1fbbc16/content</a:t>
            </a:r>
            <a:r>
              <a:rPr lang="fi-FI" dirty="0"/>
              <a:t> </a:t>
            </a:r>
            <a:endParaRPr lang="en-US" dirty="0">
              <a:solidFill>
                <a:srgbClr val="444444"/>
              </a:solidFill>
            </a:endParaRPr>
          </a:p>
          <a:p>
            <a:pPr marL="342900" lvl="1"/>
            <a:endParaRPr lang="fi-FI" dirty="0">
              <a:solidFill>
                <a:srgbClr val="444444"/>
              </a:solidFill>
            </a:endParaRPr>
          </a:p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BD3645-DD31-4FE6-A3A1-3A3274688F6A}" type="slidenum"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1039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/>
              <a:t>Lähde:</a:t>
            </a:r>
            <a:r>
              <a:rPr lang="en-US"/>
              <a:t> </a:t>
            </a:r>
            <a:endParaRPr lang="en-US">
              <a:solidFill>
                <a:srgbClr val="444444"/>
              </a:solidFill>
            </a:endParaRPr>
          </a:p>
          <a:p>
            <a:r>
              <a:rPr lang="fi-FI">
                <a:hlinkClick r:id="rId3"/>
              </a:rPr>
              <a:t>https://oamkjournal.oamk.fi/2021/teknologiatet-kasikirja/</a:t>
            </a:r>
            <a:r>
              <a:rPr lang="fi-FI"/>
              <a:t> </a:t>
            </a:r>
            <a:endParaRPr lang="en-US">
              <a:solidFill>
                <a:srgbClr val="444444"/>
              </a:solidFill>
            </a:endParaRP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BD3645-DD31-4FE6-A3A1-3A3274688F6A}" type="slidenum"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7123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Video: https://www.youtube.com/watch?v=a7S09ED6xnA</a:t>
            </a:r>
            <a:endParaRPr lang="en-US" dirty="0"/>
          </a:p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BD3645-DD31-4FE6-A3A1-3A3274688F6A}" type="slidenum"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2947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/>
              <a:t>Video: https://www.youtube.com/watch?v=qv8VZVP5csA</a:t>
            </a:r>
            <a:endParaRPr lang="en-US"/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BD3645-DD31-4FE6-A3A1-3A3274688F6A}" type="slidenum"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8842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/>
              <a:t>Lähde:</a:t>
            </a:r>
            <a:r>
              <a:rPr lang="en-US"/>
              <a:t> </a:t>
            </a:r>
            <a:endParaRPr lang="en-US">
              <a:solidFill>
                <a:srgbClr val="444444"/>
              </a:solidFill>
            </a:endParaRPr>
          </a:p>
          <a:p>
            <a:r>
              <a:rPr lang="fi-FI"/>
              <a:t>Puro, L., &amp; Lundell-Reinilä, H. (2020). </a:t>
            </a:r>
            <a:r>
              <a:rPr lang="fi-FI" i="1"/>
              <a:t>Lahjakkaat, sitkeät, kyvykkäät: Suomalaisten naisten koulutuksen ja Konkordia-liiton historia</a:t>
            </a:r>
            <a:r>
              <a:rPr lang="fi-FI"/>
              <a:t>. Suomalainen Konkordia-liitto; Kustannusosakeyhtiö Siltala.</a:t>
            </a:r>
            <a:endParaRPr lang="en-US">
              <a:solidFill>
                <a:srgbClr val="444444"/>
              </a:solidFill>
            </a:endParaRP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BD3645-DD31-4FE6-A3A1-3A3274688F6A}" type="slidenum"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1410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/>
              <a:t>Lähde: </a:t>
            </a:r>
            <a:r>
              <a:rPr lang="en-US"/>
              <a:t> </a:t>
            </a:r>
            <a:endParaRPr lang="en-US">
              <a:solidFill>
                <a:srgbClr val="444444"/>
              </a:solidFill>
            </a:endParaRPr>
          </a:p>
          <a:p>
            <a:r>
              <a:rPr lang="fi-FI"/>
              <a:t>Tasa-arvon edistäminen työpaikoilla</a:t>
            </a:r>
            <a:r>
              <a:rPr lang="en-US"/>
              <a:t> </a:t>
            </a:r>
            <a:endParaRPr lang="en-US">
              <a:solidFill>
                <a:srgbClr val="444444"/>
              </a:solidFill>
            </a:endParaRPr>
          </a:p>
          <a:p>
            <a:r>
              <a:rPr lang="fi-FI"/>
              <a:t>Keinoja sukupuolen mukaisen segregaation purkamiseen</a:t>
            </a:r>
            <a:r>
              <a:rPr lang="en-US"/>
              <a:t> </a:t>
            </a:r>
            <a:endParaRPr lang="en-US">
              <a:solidFill>
                <a:srgbClr val="444444"/>
              </a:solidFill>
            </a:endParaRPr>
          </a:p>
          <a:p>
            <a:r>
              <a:rPr lang="fi-FI"/>
              <a:t>SOSIAALI- JA TERVEYSMINISTERIÖN RAPORTTEJA JA MUISTIOITA 2023:21</a:t>
            </a:r>
            <a:endParaRPr lang="en-US">
              <a:solidFill>
                <a:srgbClr val="444444"/>
              </a:solidFill>
            </a:endParaRP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BD3645-DD31-4FE6-A3A1-3A3274688F6A}" type="slidenum"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6195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/>
              <a:t>To access the text fields after the image is changed, please select the image and click Arrange — Send to Back.</a:t>
            </a:r>
            <a:endParaRPr lang="en-US"/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BD3645-DD31-4FE6-A3A1-3A3274688F6A}" type="slidenum"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4745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/>
              <a:t>To access the text fields after the image is changed, please select the image and click Arrange — Send to Back.</a:t>
            </a:r>
            <a:endParaRPr lang="en-US"/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BD3645-DD31-4FE6-A3A1-3A3274688F6A}" type="slidenum"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4353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/>
              <a:t>Varaa tälle rastille erillisiä papereita. Esimerkkejä sukupuolittuneista ammattinimikkeistä: </a:t>
            </a:r>
            <a:endParaRPr lang="en-US">
              <a:solidFill>
                <a:srgbClr val="444444"/>
              </a:solidFill>
            </a:endParaRPr>
          </a:p>
          <a:p>
            <a:endParaRPr lang="fi-FI">
              <a:solidFill>
                <a:srgbClr val="444444"/>
              </a:solidFill>
            </a:endParaRPr>
          </a:p>
          <a:p>
            <a:r>
              <a:rPr lang="fi-FI"/>
              <a:t>Lakimies  juristi </a:t>
            </a:r>
            <a:endParaRPr lang="fi-FI">
              <a:solidFill>
                <a:srgbClr val="444444"/>
              </a:solidFill>
            </a:endParaRPr>
          </a:p>
          <a:p>
            <a:r>
              <a:rPr lang="fi-FI"/>
              <a:t>Kirvesmies  rakennustyöntekijä / rakentaja</a:t>
            </a:r>
            <a:endParaRPr lang="en-US">
              <a:solidFill>
                <a:srgbClr val="444444"/>
              </a:solidFill>
            </a:endParaRPr>
          </a:p>
          <a:p>
            <a:r>
              <a:rPr lang="fi-FI"/>
              <a:t>Konemies  koneenkäyttäjä</a:t>
            </a:r>
            <a:endParaRPr lang="en-US">
              <a:solidFill>
                <a:srgbClr val="444444"/>
              </a:solidFill>
            </a:endParaRPr>
          </a:p>
          <a:p>
            <a:r>
              <a:rPr lang="fi-FI"/>
              <a:t>Putkimies  putkiasentaja</a:t>
            </a:r>
            <a:endParaRPr lang="en-US">
              <a:solidFill>
                <a:srgbClr val="444444"/>
              </a:solidFill>
            </a:endParaRPr>
          </a:p>
          <a:p>
            <a:r>
              <a:rPr lang="fi-FI"/>
              <a:t>Perämies  aluksen päällystö</a:t>
            </a:r>
            <a:endParaRPr lang="fi-FI">
              <a:solidFill>
                <a:srgbClr val="444444"/>
              </a:solidFill>
            </a:endParaRPr>
          </a:p>
          <a:p>
            <a:r>
              <a:rPr lang="fi-FI"/>
              <a:t>Talonmies  kiinteistönhoitaja</a:t>
            </a:r>
            <a:endParaRPr lang="fi-FI">
              <a:solidFill>
                <a:srgbClr val="444444"/>
              </a:solidFill>
            </a:endParaRPr>
          </a:p>
          <a:p>
            <a:r>
              <a:rPr lang="fi-FI"/>
              <a:t>Sähkömies  sähköasentaja </a:t>
            </a:r>
            <a:endParaRPr lang="en-US">
              <a:solidFill>
                <a:srgbClr val="444444"/>
              </a:solidFill>
            </a:endParaRPr>
          </a:p>
          <a:p>
            <a:r>
              <a:rPr lang="fi-FI"/>
              <a:t>Esimies  esihenkilö</a:t>
            </a:r>
            <a:endParaRPr lang="en-US">
              <a:solidFill>
                <a:srgbClr val="444444"/>
              </a:solidFill>
            </a:endParaRPr>
          </a:p>
          <a:p>
            <a:r>
              <a:rPr lang="fi-FI"/>
              <a:t>Puhemies  puheenjohtaja </a:t>
            </a:r>
            <a:endParaRPr lang="en-US">
              <a:solidFill>
                <a:srgbClr val="444444"/>
              </a:solidFill>
            </a:endParaRPr>
          </a:p>
          <a:p>
            <a:r>
              <a:rPr lang="fi-FI"/>
              <a:t>Huoltomies  kiinteistönhuoltaja</a:t>
            </a:r>
            <a:endParaRPr lang="en-US">
              <a:solidFill>
                <a:srgbClr val="444444"/>
              </a:solidFill>
            </a:endParaRPr>
          </a:p>
          <a:p>
            <a:r>
              <a:rPr lang="fi-FI"/>
              <a:t>Turvamies  henkilösuojaaja / henkivartija</a:t>
            </a:r>
            <a:endParaRPr lang="en-US">
              <a:solidFill>
                <a:srgbClr val="444444"/>
              </a:solidFill>
            </a:endParaRPr>
          </a:p>
          <a:p>
            <a:r>
              <a:rPr lang="fi-FI"/>
              <a:t>Valomies  valoteknikko</a:t>
            </a:r>
            <a:endParaRPr lang="en-US">
              <a:solidFill>
                <a:srgbClr val="444444"/>
              </a:solidFill>
            </a:endParaRPr>
          </a:p>
          <a:p>
            <a:r>
              <a:rPr lang="fi-FI"/>
              <a:t>Äänimies  ääniteknikko</a:t>
            </a:r>
            <a:endParaRPr lang="en-US">
              <a:solidFill>
                <a:srgbClr val="444444"/>
              </a:solidFill>
            </a:endParaRPr>
          </a:p>
          <a:p>
            <a:r>
              <a:rPr lang="fi-FI"/>
              <a:t>Lentoemäntä  matkustamotyöntekijä</a:t>
            </a:r>
            <a:endParaRPr lang="en-US">
              <a:solidFill>
                <a:srgbClr val="444444"/>
              </a:solidFill>
            </a:endParaRPr>
          </a:p>
          <a:p>
            <a:r>
              <a:rPr lang="fi-FI"/>
              <a:t>Aulaemäntä  aulatyöntekijä</a:t>
            </a:r>
            <a:endParaRPr lang="en-US">
              <a:solidFill>
                <a:srgbClr val="444444"/>
              </a:solidFill>
            </a:endParaRPr>
          </a:p>
          <a:p>
            <a:endParaRPr lang="fi-FI">
              <a:solidFill>
                <a:srgbClr val="444444"/>
              </a:solidFill>
            </a:endParaRPr>
          </a:p>
          <a:p>
            <a:endParaRPr lang="fi-FI">
              <a:solidFill>
                <a:srgbClr val="444444"/>
              </a:solidFill>
            </a:endParaRPr>
          </a:p>
          <a:p>
            <a:r>
              <a:rPr lang="fi-FI"/>
              <a:t>Lisää esimerkkejä löytyy täältä: </a:t>
            </a:r>
            <a:r>
              <a:rPr lang="fi-FI">
                <a:hlinkClick r:id="rId3"/>
              </a:rPr>
              <a:t>https://duunitori.fi/sukupuolineutraalit-ammattinimikkeet#miten-muutettiin</a:t>
            </a:r>
            <a:r>
              <a:rPr lang="fi-FI"/>
              <a:t> </a:t>
            </a:r>
            <a:endParaRPr lang="en-US">
              <a:solidFill>
                <a:srgbClr val="444444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BD3645-DD31-4FE6-A3A1-3A3274688F6A}" type="slidenum"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1308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Jos oppilailla ei ole lupaa/mahdollisuutta käyttää puhelimia, varaa tälle rastille verkkoyhteydellä varustettu tabletti tai tietokone </a:t>
            </a:r>
            <a:endParaRPr lang="en-US" dirty="0">
              <a:solidFill>
                <a:srgbClr val="444444"/>
              </a:solidFill>
            </a:endParaRPr>
          </a:p>
          <a:p>
            <a:r>
              <a:rPr lang="fi-FI" dirty="0" err="1"/>
              <a:t>Jurutera</a:t>
            </a:r>
            <a:r>
              <a:rPr lang="fi-FI" dirty="0"/>
              <a:t> on malaijin kieltä ja tarkoittaa insinööriä. Malesiassa naisten osuus insinöörikunnasta on yksi maailman suurimmista.</a:t>
            </a:r>
            <a:endParaRPr lang="en-US" dirty="0">
              <a:solidFill>
                <a:srgbClr val="444444"/>
              </a:solidFill>
            </a:endParaRPr>
          </a:p>
          <a:p>
            <a:r>
              <a:rPr lang="fi-FI" dirty="0" err="1"/>
              <a:t>Infirmiers</a:t>
            </a:r>
            <a:r>
              <a:rPr lang="fi-FI" dirty="0"/>
              <a:t> on ranskaa ja tarkoittaa sairaanhoitajaa. Ranskankielisissä maissa hoitohenkilökunnassa on enemmän miehiä kuin esim. Suomessa</a:t>
            </a:r>
            <a:endParaRPr lang="en-US" dirty="0">
              <a:solidFill>
                <a:srgbClr val="444444"/>
              </a:solidFill>
            </a:endParaRPr>
          </a:p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BD3645-DD31-4FE6-A3A1-3A3274688F6A}" type="slidenum"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4366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/>
              <a:t>Jos oppilailla ei ole lupaa/mahdollisuutta käyttää puhelimia, varaa tälle rastille verkkoyhteydellä varustettu tabletti tai tietokone </a:t>
            </a:r>
            <a:endParaRPr lang="en-US"/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BD3645-DD31-4FE6-A3A1-3A3274688F6A}" type="slidenum"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4116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Lähde: </a:t>
            </a:r>
            <a:r>
              <a:rPr lang="en-GB" err="1"/>
              <a:t>Lääkäriliiton</a:t>
            </a:r>
            <a:r>
              <a:rPr lang="en-GB"/>
              <a:t> </a:t>
            </a:r>
            <a:r>
              <a:rPr lang="en-GB" err="1"/>
              <a:t>taskutilasto</a:t>
            </a:r>
            <a:r>
              <a:rPr lang="en-GB"/>
              <a:t> 2019</a:t>
            </a:r>
            <a:r>
              <a:rPr lang="en-US"/>
              <a:t> </a:t>
            </a:r>
            <a:endParaRPr lang="en-US">
              <a:solidFill>
                <a:srgbClr val="444444"/>
              </a:solidFill>
            </a:endParaRPr>
          </a:p>
          <a:p>
            <a:r>
              <a:rPr lang="en-GB">
                <a:hlinkClick r:id="rId3"/>
              </a:rPr>
              <a:t>https://www.laakariliitto.fi/tutkittua-tietoa/vanhemmat-julkaisut-ja-raportit/</a:t>
            </a:r>
            <a:r>
              <a:rPr lang="en-GB"/>
              <a:t> </a:t>
            </a:r>
            <a:endParaRPr lang="en-US">
              <a:solidFill>
                <a:srgbClr val="444444"/>
              </a:solidFill>
            </a:endParaRP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BD3645-DD31-4FE6-A3A1-3A3274688F6A}" type="slidenum"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4784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/>
              <a:t>Jos oppilailla ei ole lupaa/mahdollisuutta käyttää puhelimia, varaa tälle rastille verkkoyhteydellä varustettu tabletti tai tietokone tai tulosta artikkeli paperille.</a:t>
            </a:r>
            <a:endParaRPr lang="en-US">
              <a:solidFill>
                <a:srgbClr val="444444"/>
              </a:solidFill>
            </a:endParaRPr>
          </a:p>
          <a:p>
            <a:r>
              <a:rPr lang="fi-FI"/>
              <a:t>Lähde: </a:t>
            </a:r>
            <a:r>
              <a:rPr lang="fi-FI">
                <a:hlinkClick r:id="rId3"/>
              </a:rPr>
              <a:t>https://www.tek.fi/fi/uutiset-blogit/monimuotoisuus-luo-parempaa-tekniikkaa</a:t>
            </a:r>
            <a:endParaRPr lang="en-US">
              <a:solidFill>
                <a:srgbClr val="444444"/>
              </a:solidFill>
            </a:endParaRP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BD3645-DD31-4FE6-A3A1-3A3274688F6A}" type="slidenum"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6336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a7S09ED6xnA?feature=oembed" TargetMode="External"/><Relationship Id="rId6" Type="http://schemas.openxmlformats.org/officeDocument/2006/relationships/image" Target="../media/image4.png"/><Relationship Id="rId5" Type="http://schemas.openxmlformats.org/officeDocument/2006/relationships/hyperlink" Target="https://www.youtube.com/watch?v=a7S09ED6xnA" TargetMode="Externa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qv8VZVP5csA?feature=oembed" TargetMode="External"/><Relationship Id="rId6" Type="http://schemas.openxmlformats.org/officeDocument/2006/relationships/image" Target="../media/image6.jpeg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hyperlink" Target="https://yle.fi/a/74-20047025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tm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mailto:Anni-Elina.Leinonen@lut.fi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EAE8096-1F24-E3A5-5FF1-6EADB803635F}"/>
              </a:ext>
            </a:extLst>
          </p:cNvPr>
          <p:cNvSpPr/>
          <p:nvPr/>
        </p:nvSpPr>
        <p:spPr>
          <a:xfrm>
            <a:off x="7288695" y="0"/>
            <a:ext cx="4902486" cy="6857999"/>
          </a:xfrm>
          <a:prstGeom prst="rect">
            <a:avLst/>
          </a:prstGeom>
          <a:solidFill>
            <a:srgbClr val="B3DED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782" y="1713189"/>
            <a:ext cx="9144000" cy="2387600"/>
          </a:xfrm>
        </p:spPr>
        <p:txBody>
          <a:bodyPr>
            <a:normAutofit fontScale="90000"/>
          </a:bodyPr>
          <a:lstStyle/>
          <a:p>
            <a:pPr algn="l"/>
            <a:r>
              <a:rPr lang="fi-FI" sz="9600" b="1" noProof="0" dirty="0">
                <a:latin typeface="Arial"/>
                <a:ea typeface="+mj-lt"/>
                <a:cs typeface="Arial"/>
              </a:rPr>
              <a:t>LISÄÄ DIVERSITEETTIÄ</a:t>
            </a:r>
            <a:endParaRPr lang="fi-FI" b="1" noProof="0" dirty="0">
              <a:latin typeface="Arial"/>
              <a:cs typeface="Arial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9F22DC0-CA87-D4DF-5E01-9346975298A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283" t="22165" r="9735" b="1031"/>
          <a:stretch>
            <a:fillRect/>
          </a:stretch>
        </p:blipFill>
        <p:spPr>
          <a:xfrm>
            <a:off x="963543" y="5487780"/>
            <a:ext cx="1971265" cy="82401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9C1FCF8-F506-84DB-91F7-7A2AE0215E7B}"/>
              </a:ext>
            </a:extLst>
          </p:cNvPr>
          <p:cNvSpPr/>
          <p:nvPr/>
        </p:nvSpPr>
        <p:spPr>
          <a:xfrm>
            <a:off x="618844" y="1596599"/>
            <a:ext cx="159925" cy="2361259"/>
          </a:xfrm>
          <a:prstGeom prst="rect">
            <a:avLst/>
          </a:prstGeom>
          <a:solidFill>
            <a:srgbClr val="006E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571BFDD-045B-B2A9-D61E-A11A9243FCB7}"/>
              </a:ext>
            </a:extLst>
          </p:cNvPr>
          <p:cNvSpPr/>
          <p:nvPr/>
        </p:nvSpPr>
        <p:spPr>
          <a:xfrm>
            <a:off x="882251" y="1229710"/>
            <a:ext cx="75259" cy="1429926"/>
          </a:xfrm>
          <a:prstGeom prst="rect">
            <a:avLst/>
          </a:prstGeom>
          <a:solidFill>
            <a:srgbClr val="006E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0F4BBEE-68D6-B1E6-FB57-657578396788}"/>
              </a:ext>
            </a:extLst>
          </p:cNvPr>
          <p:cNvSpPr/>
          <p:nvPr/>
        </p:nvSpPr>
        <p:spPr>
          <a:xfrm>
            <a:off x="958832" y="1233816"/>
            <a:ext cx="3833155" cy="1431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6C554B-AC48-7E86-5965-821BBAF920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015" y="252237"/>
            <a:ext cx="10468563" cy="864600"/>
          </a:xfrm>
        </p:spPr>
        <p:txBody>
          <a:bodyPr>
            <a:normAutofit/>
          </a:bodyPr>
          <a:lstStyle/>
          <a:p>
            <a:r>
              <a:rPr lang="fi-FI" sz="3200" b="1" noProof="0" dirty="0">
                <a:latin typeface="Arial"/>
                <a:ea typeface="+mj-lt"/>
                <a:cs typeface="Arial"/>
              </a:rPr>
              <a:t>Ohjeet opettajalle </a:t>
            </a:r>
            <a:r>
              <a:rPr lang="fi-FI" sz="3200" b="1" dirty="0">
                <a:latin typeface="Arial"/>
                <a:ea typeface="+mj-lt"/>
                <a:cs typeface="Arial"/>
              </a:rPr>
              <a:t>/ opolle </a:t>
            </a:r>
            <a:endParaRPr lang="fi-FI" sz="3200" b="1" noProof="0" dirty="0">
              <a:latin typeface="Arial"/>
              <a:cs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EE1FA1-534A-83A7-2836-26BF53818A16}"/>
              </a:ext>
            </a:extLst>
          </p:cNvPr>
          <p:cNvSpPr txBox="1"/>
          <p:nvPr/>
        </p:nvSpPr>
        <p:spPr>
          <a:xfrm>
            <a:off x="987777" y="1364074"/>
            <a:ext cx="3603036" cy="116955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1400" b="1" noProof="0" dirty="0">
                <a:latin typeface="Arial"/>
                <a:cs typeface="Arial"/>
              </a:rPr>
              <a:t>1. </a:t>
            </a:r>
            <a:r>
              <a:rPr lang="fi-FI" sz="1400" noProof="0" dirty="0">
                <a:latin typeface="Arial"/>
                <a:cs typeface="Arial"/>
              </a:rPr>
              <a:t>Tämän oppitunnin tavoitteena on tarkastella Suomen koulutus- ja työmarkkinoiden sukupuolisegregaatiota sekä pohtia, millaisia hyötyjä monimuotoisuudella on.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3D49D48-BBA1-AA0B-4F74-66B401383664}"/>
              </a:ext>
            </a:extLst>
          </p:cNvPr>
          <p:cNvSpPr/>
          <p:nvPr/>
        </p:nvSpPr>
        <p:spPr>
          <a:xfrm>
            <a:off x="5220387" y="1224408"/>
            <a:ext cx="2581970" cy="1431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E954954-4C73-ACFC-B59D-7A2C25AFEE0C}"/>
              </a:ext>
            </a:extLst>
          </p:cNvPr>
          <p:cNvSpPr txBox="1"/>
          <p:nvPr/>
        </p:nvSpPr>
        <p:spPr>
          <a:xfrm>
            <a:off x="5258377" y="1364074"/>
            <a:ext cx="2512863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1400" b="1" noProof="0" dirty="0">
                <a:latin typeface="Arial"/>
                <a:ea typeface="+mn-lt"/>
                <a:cs typeface="Arial"/>
              </a:rPr>
              <a:t>2. </a:t>
            </a:r>
            <a:r>
              <a:rPr lang="fi-FI" sz="1400" noProof="0" dirty="0">
                <a:latin typeface="Arial"/>
                <a:ea typeface="+mn-lt"/>
                <a:cs typeface="Arial"/>
              </a:rPr>
              <a:t>Materiaali soveltuu käytettäväksi 9.-luokkalaisten tai lukiolaisten opinto-ohjauksen oppitunnilla.</a:t>
            </a:r>
            <a:endParaRPr lang="fi-FI" noProof="0" dirty="0">
              <a:latin typeface="Arial"/>
              <a:ea typeface="+mn-lt"/>
              <a:cs typeface="Arial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D2DE0F7-CE0A-88BD-1266-D1001D68AB02}"/>
              </a:ext>
            </a:extLst>
          </p:cNvPr>
          <p:cNvSpPr/>
          <p:nvPr/>
        </p:nvSpPr>
        <p:spPr>
          <a:xfrm>
            <a:off x="8182399" y="1220302"/>
            <a:ext cx="75259" cy="1429926"/>
          </a:xfrm>
          <a:prstGeom prst="rect">
            <a:avLst/>
          </a:prstGeom>
          <a:solidFill>
            <a:srgbClr val="006E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1F346D2-51E3-EBB6-51DA-DEC3D116B9B7}"/>
              </a:ext>
            </a:extLst>
          </p:cNvPr>
          <p:cNvSpPr/>
          <p:nvPr/>
        </p:nvSpPr>
        <p:spPr>
          <a:xfrm>
            <a:off x="8258980" y="1224408"/>
            <a:ext cx="3607377" cy="1431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1D57A2A-FA0F-423E-685A-B61876F46DBE}"/>
              </a:ext>
            </a:extLst>
          </p:cNvPr>
          <p:cNvSpPr txBox="1"/>
          <p:nvPr/>
        </p:nvSpPr>
        <p:spPr>
          <a:xfrm>
            <a:off x="8353777" y="1364074"/>
            <a:ext cx="3292592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1400" b="1" noProof="0" dirty="0">
                <a:latin typeface="Arial"/>
                <a:ea typeface="+mn-lt"/>
                <a:cs typeface="Arial"/>
              </a:rPr>
              <a:t>3. </a:t>
            </a:r>
            <a:r>
              <a:rPr lang="fi-FI" sz="1400" noProof="0" dirty="0">
                <a:latin typeface="Arial"/>
                <a:ea typeface="+mn-lt"/>
                <a:cs typeface="Arial"/>
              </a:rPr>
              <a:t>Videoiden linkit, muut käytetyt lähteet ja vinkit opettajalle löytyvät diojen muistiinpano-osiosta.</a:t>
            </a:r>
            <a:endParaRPr lang="fi-FI" noProof="0" dirty="0">
              <a:latin typeface="Arial"/>
              <a:ea typeface="+mn-lt"/>
              <a:cs typeface="Arial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1B400D0-F5F3-8C38-6E28-B605B06F4206}"/>
              </a:ext>
            </a:extLst>
          </p:cNvPr>
          <p:cNvSpPr/>
          <p:nvPr/>
        </p:nvSpPr>
        <p:spPr>
          <a:xfrm>
            <a:off x="882251" y="2932450"/>
            <a:ext cx="75259" cy="714964"/>
          </a:xfrm>
          <a:prstGeom prst="rect">
            <a:avLst/>
          </a:prstGeom>
          <a:solidFill>
            <a:srgbClr val="006E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D53A644-FA6F-D69B-033D-0A59F4B7A2F0}"/>
              </a:ext>
            </a:extLst>
          </p:cNvPr>
          <p:cNvSpPr/>
          <p:nvPr/>
        </p:nvSpPr>
        <p:spPr>
          <a:xfrm>
            <a:off x="958832" y="2936556"/>
            <a:ext cx="5159599" cy="716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6FCB170-03A8-6C8B-45F3-8F646315CB66}"/>
              </a:ext>
            </a:extLst>
          </p:cNvPr>
          <p:cNvSpPr txBox="1"/>
          <p:nvPr/>
        </p:nvSpPr>
        <p:spPr>
          <a:xfrm>
            <a:off x="987777" y="3132666"/>
            <a:ext cx="4308591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1400" noProof="0" dirty="0">
                <a:latin typeface="Arial"/>
                <a:ea typeface="+mn-lt"/>
                <a:cs typeface="Arial"/>
              </a:rPr>
              <a:t>45 minuutin oppitunti: käytä diat 4-8, 11-12 ja 14-20. </a:t>
            </a:r>
            <a:endParaRPr lang="fi-FI" noProof="0" dirty="0">
              <a:latin typeface="Arial"/>
              <a:ea typeface="+mn-lt"/>
              <a:cs typeface="Arial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99F2345-82BA-77ED-CAB7-0772C502370F}"/>
              </a:ext>
            </a:extLst>
          </p:cNvPr>
          <p:cNvSpPr/>
          <p:nvPr/>
        </p:nvSpPr>
        <p:spPr>
          <a:xfrm>
            <a:off x="6677213" y="2951265"/>
            <a:ext cx="75259" cy="714964"/>
          </a:xfrm>
          <a:prstGeom prst="rect">
            <a:avLst/>
          </a:prstGeom>
          <a:solidFill>
            <a:srgbClr val="E8B6C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EBC9502-FAD0-9E6C-CB64-175FEFB632DF}"/>
              </a:ext>
            </a:extLst>
          </p:cNvPr>
          <p:cNvSpPr/>
          <p:nvPr/>
        </p:nvSpPr>
        <p:spPr>
          <a:xfrm>
            <a:off x="6744387" y="2955371"/>
            <a:ext cx="5150191" cy="7160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39F6645-D829-4D6D-482F-395F33963F3A}"/>
              </a:ext>
            </a:extLst>
          </p:cNvPr>
          <p:cNvSpPr txBox="1"/>
          <p:nvPr/>
        </p:nvSpPr>
        <p:spPr>
          <a:xfrm>
            <a:off x="6876813" y="3160888"/>
            <a:ext cx="3555999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1400" noProof="0" dirty="0">
                <a:latin typeface="Arial"/>
                <a:ea typeface="+mn-lt"/>
                <a:cs typeface="Arial"/>
              </a:rPr>
              <a:t>75 minuutin oppitunti: käytä kaikki diat. </a:t>
            </a:r>
            <a:endParaRPr lang="fi-FI" noProof="0" dirty="0">
              <a:latin typeface="Arial"/>
              <a:ea typeface="+mn-lt"/>
              <a:cs typeface="Arial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2FADD11-8C50-61CC-895F-43552CC70994}"/>
              </a:ext>
            </a:extLst>
          </p:cNvPr>
          <p:cNvSpPr/>
          <p:nvPr/>
        </p:nvSpPr>
        <p:spPr>
          <a:xfrm>
            <a:off x="883572" y="4037222"/>
            <a:ext cx="8264043" cy="574938"/>
          </a:xfrm>
          <a:prstGeom prst="rect">
            <a:avLst/>
          </a:prstGeom>
          <a:solidFill>
            <a:srgbClr val="006E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6F1D528-6CFC-8E24-7F3E-8B94238AFA63}"/>
              </a:ext>
            </a:extLst>
          </p:cNvPr>
          <p:cNvSpPr txBox="1"/>
          <p:nvPr/>
        </p:nvSpPr>
        <p:spPr>
          <a:xfrm>
            <a:off x="997184" y="4167480"/>
            <a:ext cx="7262517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1400" noProof="0" dirty="0">
                <a:solidFill>
                  <a:schemeClr val="bg1"/>
                </a:solidFill>
                <a:latin typeface="Arial"/>
                <a:ea typeface="+mn-lt"/>
                <a:cs typeface="Arial"/>
              </a:rPr>
              <a:t>Oppitunnin lopussa segregaatiosuunnistus työpistetyöskentelynä.</a:t>
            </a:r>
            <a:endParaRPr lang="fi-FI" noProof="0" dirty="0">
              <a:solidFill>
                <a:schemeClr val="bg1"/>
              </a:solidFill>
              <a:latin typeface="Arial"/>
              <a:ea typeface="+mn-lt"/>
              <a:cs typeface="Arial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32C16AA-DCD1-AAF3-58CA-775E03DCAD86}"/>
              </a:ext>
            </a:extLst>
          </p:cNvPr>
          <p:cNvSpPr/>
          <p:nvPr/>
        </p:nvSpPr>
        <p:spPr>
          <a:xfrm>
            <a:off x="882251" y="4804525"/>
            <a:ext cx="75259" cy="1429926"/>
          </a:xfrm>
          <a:prstGeom prst="rect">
            <a:avLst/>
          </a:prstGeom>
          <a:solidFill>
            <a:srgbClr val="006E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E9F53F4-DC89-A928-4F34-711B8D493D4D}"/>
              </a:ext>
            </a:extLst>
          </p:cNvPr>
          <p:cNvSpPr/>
          <p:nvPr/>
        </p:nvSpPr>
        <p:spPr>
          <a:xfrm>
            <a:off x="957510" y="4808631"/>
            <a:ext cx="10937069" cy="1431011"/>
          </a:xfrm>
          <a:prstGeom prst="rect">
            <a:avLst/>
          </a:prstGeom>
          <a:solidFill>
            <a:srgbClr val="B3DED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1B1E53A-6D2D-972A-D7DA-2628CF0222A2}"/>
              </a:ext>
            </a:extLst>
          </p:cNvPr>
          <p:cNvSpPr txBox="1"/>
          <p:nvPr/>
        </p:nvSpPr>
        <p:spPr>
          <a:xfrm>
            <a:off x="997546" y="4938889"/>
            <a:ext cx="9344448" cy="116955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fi-FI" sz="1400" noProof="0" dirty="0">
                <a:latin typeface="Arial"/>
                <a:ea typeface="+mn-lt"/>
                <a:cs typeface="Arial"/>
              </a:rPr>
              <a:t>Tulosta diat 16-20 etukäteen ja varaa erillistä kirjoituspaperia rastille 1.</a:t>
            </a:r>
            <a:endParaRPr lang="fi-FI" noProof="0" dirty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fi-FI" sz="1400" noProof="0" dirty="0">
                <a:latin typeface="Arial"/>
                <a:ea typeface="+mn-lt"/>
                <a:cs typeface="Arial"/>
              </a:rPr>
              <a:t>Kun olette oppitunnin aikana edenneet suunnistukseen saakka, jaa opiskelijat viiteen ryhmään.</a:t>
            </a:r>
            <a:endParaRPr lang="fi-FI" noProof="0" dirty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fi-FI" sz="1400" noProof="0" dirty="0">
                <a:latin typeface="Arial"/>
                <a:ea typeface="+mn-lt"/>
                <a:cs typeface="Arial"/>
              </a:rPr>
              <a:t>Asettele rastit viiteen eri pöytäryhmään.</a:t>
            </a:r>
            <a:endParaRPr lang="fi-FI" noProof="0" dirty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fi-FI" sz="1400" noProof="0" dirty="0">
                <a:latin typeface="Arial"/>
                <a:ea typeface="+mn-lt"/>
                <a:cs typeface="Arial"/>
              </a:rPr>
              <a:t>Opiskelijat viipyvät yhdellä rastilla 4 minuuttia ja ratkaisevat sen tehtävät yhdessä.</a:t>
            </a:r>
            <a:endParaRPr lang="fi-FI" noProof="0" dirty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fi-FI" sz="1400" noProof="0" dirty="0">
                <a:latin typeface="Arial"/>
                <a:ea typeface="+mn-lt"/>
                <a:cs typeface="Arial"/>
              </a:rPr>
              <a:t>Ryhmät kiertävät rasteja numerojärjestyksessä niin kauan, kunnes kaikki ryhmät ovat käyneet kaikilla rasteilla.</a:t>
            </a:r>
            <a:endParaRPr lang="fi-FI" noProof="0" dirty="0">
              <a:latin typeface="Arial"/>
              <a:cs typeface="Arial"/>
            </a:endParaRPr>
          </a:p>
        </p:txBody>
      </p:sp>
      <p:pic>
        <p:nvPicPr>
          <p:cNvPr id="32" name="Picture 31" descr="A black background with white dots&#10;&#10;AI-generated content may be incorrect.">
            <a:extLst>
              <a:ext uri="{FF2B5EF4-FFF2-40B4-BE49-F238E27FC236}">
                <a16:creationId xmlns:a16="http://schemas.microsoft.com/office/drawing/2014/main" id="{C5210F0C-4BF5-AF8C-2480-C4552DA5A04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283" t="22165" r="9735" b="1031"/>
          <a:stretch>
            <a:fillRect/>
          </a:stretch>
        </p:blipFill>
        <p:spPr>
          <a:xfrm>
            <a:off x="10991839" y="492447"/>
            <a:ext cx="861191" cy="37245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51A1C90-5F91-0683-1231-21AFF5E23AC1}"/>
              </a:ext>
            </a:extLst>
          </p:cNvPr>
          <p:cNvSpPr/>
          <p:nvPr/>
        </p:nvSpPr>
        <p:spPr>
          <a:xfrm>
            <a:off x="5124645" y="1240349"/>
            <a:ext cx="75259" cy="1429926"/>
          </a:xfrm>
          <a:prstGeom prst="rect">
            <a:avLst/>
          </a:prstGeom>
          <a:solidFill>
            <a:srgbClr val="006E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16267442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EE9FC7-8DD9-ED15-0317-DAE0C14DE9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E70DA56-54FA-3A04-0989-B4AF5E1B93FA}"/>
              </a:ext>
            </a:extLst>
          </p:cNvPr>
          <p:cNvSpPr/>
          <p:nvPr/>
        </p:nvSpPr>
        <p:spPr>
          <a:xfrm>
            <a:off x="4560404" y="1195162"/>
            <a:ext cx="7224830" cy="4526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6C13DD4-BB0F-F5E2-1EC2-C9585E2D47EC}"/>
              </a:ext>
            </a:extLst>
          </p:cNvPr>
          <p:cNvSpPr/>
          <p:nvPr/>
        </p:nvSpPr>
        <p:spPr>
          <a:xfrm>
            <a:off x="2344" y="-1421"/>
            <a:ext cx="4308596" cy="6860281"/>
          </a:xfrm>
          <a:prstGeom prst="rect">
            <a:avLst/>
          </a:prstGeom>
          <a:solidFill>
            <a:srgbClr val="006E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B1BA76C-1590-7651-6D54-392E4C0ABD14}"/>
              </a:ext>
            </a:extLst>
          </p:cNvPr>
          <p:cNvSpPr/>
          <p:nvPr/>
        </p:nvSpPr>
        <p:spPr>
          <a:xfrm rot="-5400000">
            <a:off x="8128170" y="-2362356"/>
            <a:ext cx="94551" cy="7217267"/>
          </a:xfrm>
          <a:prstGeom prst="rect">
            <a:avLst/>
          </a:prstGeom>
          <a:solidFill>
            <a:srgbClr val="B3DED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DE405BF-1C96-81CA-6688-43CAB1FC4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262" y="324229"/>
            <a:ext cx="4144005" cy="970701"/>
          </a:xfrm>
        </p:spPr>
        <p:txBody>
          <a:bodyPr>
            <a:normAutofit/>
          </a:bodyPr>
          <a:lstStyle/>
          <a:p>
            <a:r>
              <a:rPr lang="fi-FI" sz="3200" b="1" noProof="0" dirty="0">
                <a:solidFill>
                  <a:schemeClr val="bg1"/>
                </a:solidFill>
                <a:latin typeface="Arial"/>
                <a:ea typeface="+mj-lt"/>
                <a:cs typeface="Arial"/>
              </a:rPr>
              <a:t>Keskustelutehtävä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8F142CD-D8A5-98C6-7C07-3E89706DAAFC}"/>
              </a:ext>
            </a:extLst>
          </p:cNvPr>
          <p:cNvSpPr txBox="1"/>
          <p:nvPr/>
        </p:nvSpPr>
        <p:spPr>
          <a:xfrm>
            <a:off x="4985516" y="2297248"/>
            <a:ext cx="6568208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3000" b="1" noProof="0" dirty="0">
                <a:latin typeface="Arial"/>
                <a:ea typeface="+mn-lt"/>
                <a:cs typeface="Arial"/>
              </a:rPr>
              <a:t>Onko olemassa sellaisia aloja tai ammatteja, joita naiset, miehet tai muunsukupuoliset eivät voi tehdä?</a:t>
            </a:r>
          </a:p>
        </p:txBody>
      </p:sp>
      <p:pic>
        <p:nvPicPr>
          <p:cNvPr id="32" name="Picture 31" descr="A black background with white dots&#10;&#10;AI-generated content may be incorrect.">
            <a:extLst>
              <a:ext uri="{FF2B5EF4-FFF2-40B4-BE49-F238E27FC236}">
                <a16:creationId xmlns:a16="http://schemas.microsoft.com/office/drawing/2014/main" id="{276B69C2-5DF7-2847-C338-42525170BD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283" t="22165" r="9735" b="1031"/>
          <a:stretch>
            <a:fillRect/>
          </a:stretch>
        </p:blipFill>
        <p:spPr>
          <a:xfrm>
            <a:off x="10991839" y="492447"/>
            <a:ext cx="861191" cy="372459"/>
          </a:xfrm>
          <a:prstGeom prst="rect">
            <a:avLst/>
          </a:prstGeom>
        </p:spPr>
      </p:pic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9903487F-D995-B410-B7B9-C29632A2A882}"/>
              </a:ext>
            </a:extLst>
          </p:cNvPr>
          <p:cNvSpPr/>
          <p:nvPr/>
        </p:nvSpPr>
        <p:spPr>
          <a:xfrm>
            <a:off x="532190" y="3435048"/>
            <a:ext cx="1959428" cy="1518623"/>
          </a:xfrm>
          <a:prstGeom prst="wedgeEllipseCallout">
            <a:avLst/>
          </a:prstGeom>
          <a:solidFill>
            <a:srgbClr val="B3DED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EB82522-6140-E2E3-F7DF-D6C94F31AADA}"/>
              </a:ext>
            </a:extLst>
          </p:cNvPr>
          <p:cNvSpPr txBox="1">
            <a:spLocks/>
          </p:cNvSpPr>
          <p:nvPr/>
        </p:nvSpPr>
        <p:spPr>
          <a:xfrm>
            <a:off x="4988143" y="1354376"/>
            <a:ext cx="6362485" cy="864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 sz="1700" b="1" noProof="0" dirty="0">
                <a:solidFill>
                  <a:srgbClr val="006E6B"/>
                </a:solidFill>
                <a:latin typeface="Arial"/>
                <a:ea typeface="+mj-lt"/>
                <a:cs typeface="Arial"/>
              </a:rPr>
              <a:t>Juttele parisi kanssa ja pohdi seuraavaa: </a:t>
            </a:r>
            <a:endParaRPr lang="fi-FI" sz="1700" b="1" noProof="0" dirty="0">
              <a:solidFill>
                <a:srgbClr val="006E6B"/>
              </a:solidFill>
              <a:latin typeface="Arial"/>
              <a:cs typeface="Arial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75973CD-A5EE-AF26-BC6F-17E4133565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624279" y="4195822"/>
            <a:ext cx="1950404" cy="1880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6412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B8D157-8B3E-AD1E-C0C7-C52B4C61B7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61E8FB5-1DBF-F7C3-CF63-7F567B4DE834}"/>
              </a:ext>
            </a:extLst>
          </p:cNvPr>
          <p:cNvSpPr/>
          <p:nvPr/>
        </p:nvSpPr>
        <p:spPr>
          <a:xfrm>
            <a:off x="882251" y="1229710"/>
            <a:ext cx="75259" cy="1429926"/>
          </a:xfrm>
          <a:prstGeom prst="rect">
            <a:avLst/>
          </a:prstGeom>
          <a:solidFill>
            <a:srgbClr val="006E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76EFC58-554F-6C10-DF5F-A66FE174B264}"/>
              </a:ext>
            </a:extLst>
          </p:cNvPr>
          <p:cNvSpPr/>
          <p:nvPr/>
        </p:nvSpPr>
        <p:spPr>
          <a:xfrm>
            <a:off x="953311" y="1233816"/>
            <a:ext cx="5721589" cy="14254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A0F4B1-FE42-72F1-6012-B036ED6EF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015" y="252237"/>
            <a:ext cx="10468563" cy="864600"/>
          </a:xfrm>
        </p:spPr>
        <p:txBody>
          <a:bodyPr>
            <a:normAutofit/>
          </a:bodyPr>
          <a:lstStyle/>
          <a:p>
            <a:r>
              <a:rPr lang="fi-FI" sz="3200" b="1" noProof="0" dirty="0">
                <a:latin typeface="Arial"/>
                <a:ea typeface="+mj-lt"/>
                <a:cs typeface="Arial"/>
              </a:rPr>
              <a:t>Ammattien segregaatio Suomessa </a:t>
            </a:r>
            <a:endParaRPr lang="fi-FI" sz="3200" b="1" noProof="0" dirty="0">
              <a:latin typeface="Arial"/>
              <a:cs typeface="Arial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4EE9125-34E9-62FB-7FA3-965B3AB7E346}"/>
              </a:ext>
            </a:extLst>
          </p:cNvPr>
          <p:cNvSpPr/>
          <p:nvPr/>
        </p:nvSpPr>
        <p:spPr>
          <a:xfrm>
            <a:off x="7346256" y="1235453"/>
            <a:ext cx="4056275" cy="3181400"/>
          </a:xfrm>
          <a:prstGeom prst="rect">
            <a:avLst/>
          </a:prstGeom>
          <a:solidFill>
            <a:srgbClr val="B3DED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4F36F68-E193-F5AE-D7B4-3DBD88332D91}"/>
              </a:ext>
            </a:extLst>
          </p:cNvPr>
          <p:cNvSpPr txBox="1"/>
          <p:nvPr/>
        </p:nvSpPr>
        <p:spPr>
          <a:xfrm>
            <a:off x="7625929" y="1716034"/>
            <a:ext cx="3494033" cy="224676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2000" noProof="0" dirty="0">
                <a:latin typeface="Arial"/>
                <a:ea typeface="+mn-lt"/>
                <a:cs typeface="Arial"/>
              </a:rPr>
              <a:t>Siitä huolimatta Suomi on yksi vahvimmin segregoituneista maista Euroopassa, kun tarkastellaan koulutusta ja työelämää sukupuolinäkökulmasta.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58614DE-0FA9-0126-DA6D-963B51CEA4DF}"/>
              </a:ext>
            </a:extLst>
          </p:cNvPr>
          <p:cNvSpPr txBox="1"/>
          <p:nvPr/>
        </p:nvSpPr>
        <p:spPr>
          <a:xfrm>
            <a:off x="1092690" y="1458966"/>
            <a:ext cx="5125809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2000" b="1" noProof="0" dirty="0">
                <a:latin typeface="Arial"/>
                <a:ea typeface="+mn-lt"/>
                <a:cs typeface="Arial"/>
              </a:rPr>
              <a:t>Ei ole olemassa sellaisia aloja tai ammatteja, jotka soveltuisivat vain yhdelle sukupuolelle. 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90FECCE-7888-99F7-9EE5-2CAD731709AA}"/>
              </a:ext>
            </a:extLst>
          </p:cNvPr>
          <p:cNvSpPr/>
          <p:nvPr/>
        </p:nvSpPr>
        <p:spPr>
          <a:xfrm>
            <a:off x="861486" y="3220005"/>
            <a:ext cx="5812390" cy="1198894"/>
          </a:xfrm>
          <a:prstGeom prst="rect">
            <a:avLst/>
          </a:prstGeom>
          <a:solidFill>
            <a:srgbClr val="006E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F3FBDE2-498E-0C53-9D60-E3D34DDCC68C}"/>
              </a:ext>
            </a:extLst>
          </p:cNvPr>
          <p:cNvSpPr txBox="1"/>
          <p:nvPr/>
        </p:nvSpPr>
        <p:spPr>
          <a:xfrm>
            <a:off x="1091054" y="3460697"/>
            <a:ext cx="5346474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1400" b="1" noProof="0" dirty="0">
                <a:solidFill>
                  <a:schemeClr val="bg1"/>
                </a:solidFill>
                <a:latin typeface="Arial"/>
                <a:ea typeface="+mn-lt"/>
                <a:cs typeface="Arial"/>
              </a:rPr>
              <a:t>Toisin sanoen</a:t>
            </a:r>
            <a:endParaRPr lang="fi-FI" b="1" noProof="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2DCA2B3-C0A3-EEAA-6652-331CDB7B7F21}"/>
              </a:ext>
            </a:extLst>
          </p:cNvPr>
          <p:cNvSpPr/>
          <p:nvPr/>
        </p:nvSpPr>
        <p:spPr>
          <a:xfrm>
            <a:off x="849121" y="5053003"/>
            <a:ext cx="75259" cy="817013"/>
          </a:xfrm>
          <a:prstGeom prst="rect">
            <a:avLst/>
          </a:prstGeom>
          <a:solidFill>
            <a:srgbClr val="E8B6C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87996A4-EE16-9D88-B56F-480B2C6A5EA3}"/>
              </a:ext>
            </a:extLst>
          </p:cNvPr>
          <p:cNvSpPr/>
          <p:nvPr/>
        </p:nvSpPr>
        <p:spPr>
          <a:xfrm>
            <a:off x="931838" y="5057109"/>
            <a:ext cx="10471307" cy="8180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478A8BE-67CF-D946-B352-3298FA38F389}"/>
              </a:ext>
            </a:extLst>
          </p:cNvPr>
          <p:cNvSpPr txBox="1"/>
          <p:nvPr/>
        </p:nvSpPr>
        <p:spPr>
          <a:xfrm>
            <a:off x="1059560" y="5297802"/>
            <a:ext cx="1012216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b="1" noProof="0" dirty="0">
                <a:latin typeface="Arial"/>
                <a:ea typeface="+mn-lt"/>
                <a:cs typeface="Arial"/>
              </a:rPr>
              <a:t>Sukupuolijakauma eri alojen välillä on huomattava ja ollut näin jo vuosikymmeniä. </a:t>
            </a:r>
            <a:endParaRPr lang="fi-FI" b="1" noProof="0" dirty="0">
              <a:latin typeface="Arial"/>
              <a:cs typeface="Arial"/>
            </a:endParaRPr>
          </a:p>
        </p:txBody>
      </p:sp>
      <p:pic>
        <p:nvPicPr>
          <p:cNvPr id="32" name="Picture 31" descr="A black background with white dots&#10;&#10;AI-generated content may be incorrect.">
            <a:extLst>
              <a:ext uri="{FF2B5EF4-FFF2-40B4-BE49-F238E27FC236}">
                <a16:creationId xmlns:a16="http://schemas.microsoft.com/office/drawing/2014/main" id="{102E176C-F17E-44FB-A3A3-FE01002DDD8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283" t="22165" r="9735" b="1031"/>
          <a:stretch>
            <a:fillRect/>
          </a:stretch>
        </p:blipFill>
        <p:spPr>
          <a:xfrm>
            <a:off x="10991839" y="492447"/>
            <a:ext cx="861191" cy="37245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2538AEB-AACC-46CE-4CCB-7D37D206DF57}"/>
              </a:ext>
            </a:extLst>
          </p:cNvPr>
          <p:cNvSpPr txBox="1"/>
          <p:nvPr/>
        </p:nvSpPr>
        <p:spPr>
          <a:xfrm>
            <a:off x="1092690" y="3700791"/>
            <a:ext cx="5125809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2000" b="1" noProof="0" dirty="0">
                <a:solidFill>
                  <a:schemeClr val="bg1"/>
                </a:solidFill>
                <a:latin typeface="Arial"/>
                <a:ea typeface="+mn-lt"/>
                <a:cs typeface="Arial"/>
              </a:rPr>
              <a:t>naiset ja miehet hakeutuvat eri aloille. </a:t>
            </a:r>
            <a:endParaRPr lang="fi-FI" b="1" noProof="0" dirty="0">
              <a:solidFill>
                <a:schemeClr val="bg1"/>
              </a:solidFill>
              <a:latin typeface="Arial"/>
              <a:ea typeface="+mn-lt"/>
              <a:cs typeface="Arial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DEEC5AD4-CCA1-4536-A67D-396DB6934A00}"/>
              </a:ext>
            </a:extLst>
          </p:cNvPr>
          <p:cNvCxnSpPr>
            <a:stCxn id="10" idx="3"/>
          </p:cNvCxnSpPr>
          <p:nvPr/>
        </p:nvCxnSpPr>
        <p:spPr>
          <a:xfrm>
            <a:off x="6674900" y="1946561"/>
            <a:ext cx="671356" cy="7882"/>
          </a:xfrm>
          <a:prstGeom prst="straightConnector1">
            <a:avLst/>
          </a:prstGeom>
          <a:ln w="38100">
            <a:solidFill>
              <a:srgbClr val="006E6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14790DC4-1F1E-DCCE-5B40-04E5399AA33E}"/>
              </a:ext>
            </a:extLst>
          </p:cNvPr>
          <p:cNvCxnSpPr/>
          <p:nvPr/>
        </p:nvCxnSpPr>
        <p:spPr>
          <a:xfrm flipH="1">
            <a:off x="6673876" y="3778759"/>
            <a:ext cx="672380" cy="0"/>
          </a:xfrm>
          <a:prstGeom prst="straightConnector1">
            <a:avLst/>
          </a:prstGeom>
          <a:ln w="38100">
            <a:solidFill>
              <a:srgbClr val="006E6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B7ED04B8-A95E-2F61-9B6F-4FF62BFE646C}"/>
              </a:ext>
            </a:extLst>
          </p:cNvPr>
          <p:cNvCxnSpPr>
            <a:cxnSpLocks/>
            <a:stCxn id="26" idx="2"/>
          </p:cNvCxnSpPr>
          <p:nvPr/>
        </p:nvCxnSpPr>
        <p:spPr>
          <a:xfrm>
            <a:off x="3767681" y="4418899"/>
            <a:ext cx="0" cy="634104"/>
          </a:xfrm>
          <a:prstGeom prst="straightConnector1">
            <a:avLst/>
          </a:prstGeom>
          <a:ln w="38100">
            <a:solidFill>
              <a:srgbClr val="006E6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29289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D6987E-163B-6E23-8B9B-6EC8D28724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42F83-42D9-A5F0-A677-A67AB704B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015" y="252237"/>
            <a:ext cx="10468563" cy="864600"/>
          </a:xfrm>
        </p:spPr>
        <p:txBody>
          <a:bodyPr>
            <a:normAutofit/>
          </a:bodyPr>
          <a:lstStyle/>
          <a:p>
            <a:r>
              <a:rPr lang="fi-FI" sz="3200" b="1" noProof="0" dirty="0">
                <a:latin typeface="Arial"/>
                <a:ea typeface="+mj-lt"/>
                <a:cs typeface="Arial"/>
              </a:rPr>
              <a:t>Tilastotietoa</a:t>
            </a:r>
            <a:endParaRPr lang="fi-FI" b="1" noProof="0" dirty="0">
              <a:latin typeface="Arial"/>
              <a:cs typeface="Arial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395C17D-BFDA-3E82-C06B-051B4DA6C85A}"/>
              </a:ext>
            </a:extLst>
          </p:cNvPr>
          <p:cNvSpPr/>
          <p:nvPr/>
        </p:nvSpPr>
        <p:spPr>
          <a:xfrm>
            <a:off x="924473" y="1329323"/>
            <a:ext cx="4056275" cy="4506617"/>
          </a:xfrm>
          <a:prstGeom prst="rect">
            <a:avLst/>
          </a:prstGeom>
          <a:solidFill>
            <a:srgbClr val="B3DED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3934AF9-8278-5B6C-9542-33D461DBF177}"/>
              </a:ext>
            </a:extLst>
          </p:cNvPr>
          <p:cNvSpPr txBox="1"/>
          <p:nvPr/>
        </p:nvSpPr>
        <p:spPr>
          <a:xfrm>
            <a:off x="1093711" y="1914817"/>
            <a:ext cx="3494033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2000" b="1" noProof="0" dirty="0">
                <a:latin typeface="Arial"/>
                <a:ea typeface="+mn-lt"/>
                <a:cs typeface="Arial"/>
              </a:rPr>
              <a:t>Esimerkiksi terveys- ja sosiaalipalveluissa työskentelevistä</a:t>
            </a:r>
            <a:endParaRPr lang="fi-FI" b="1" noProof="0" dirty="0">
              <a:latin typeface="Arial"/>
              <a:cs typeface="Arial"/>
            </a:endParaRPr>
          </a:p>
        </p:txBody>
      </p:sp>
      <p:pic>
        <p:nvPicPr>
          <p:cNvPr id="32" name="Picture 31" descr="A black background with white dots&#10;&#10;AI-generated content may be incorrect.">
            <a:extLst>
              <a:ext uri="{FF2B5EF4-FFF2-40B4-BE49-F238E27FC236}">
                <a16:creationId xmlns:a16="http://schemas.microsoft.com/office/drawing/2014/main" id="{C2340E77-5286-00C4-15BF-FC87860200E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283" t="22165" r="9735" b="1031"/>
          <a:stretch>
            <a:fillRect/>
          </a:stretch>
        </p:blipFill>
        <p:spPr>
          <a:xfrm>
            <a:off x="925709" y="6185360"/>
            <a:ext cx="861191" cy="37245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5826FD9-8FB0-FD51-A662-48496D398BB5}"/>
              </a:ext>
            </a:extLst>
          </p:cNvPr>
          <p:cNvSpPr txBox="1"/>
          <p:nvPr/>
        </p:nvSpPr>
        <p:spPr>
          <a:xfrm>
            <a:off x="2164929" y="3057817"/>
            <a:ext cx="1577990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2000" b="1" noProof="0" dirty="0">
                <a:latin typeface="Arial"/>
                <a:ea typeface="+mn-lt"/>
                <a:cs typeface="Arial"/>
              </a:rPr>
              <a:t>on naisia,</a:t>
            </a:r>
            <a:endParaRPr lang="fi-FI" b="1" noProof="0" dirty="0">
              <a:latin typeface="Arial"/>
              <a:ea typeface="+mn-lt"/>
              <a:cs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9A5D22-9A86-E447-CF45-C14FA2991E9E}"/>
              </a:ext>
            </a:extLst>
          </p:cNvPr>
          <p:cNvSpPr txBox="1"/>
          <p:nvPr/>
        </p:nvSpPr>
        <p:spPr>
          <a:xfrm>
            <a:off x="1126840" y="2930818"/>
            <a:ext cx="1202512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3600" b="1" noProof="0" dirty="0">
                <a:solidFill>
                  <a:srgbClr val="006E6B"/>
                </a:solidFill>
                <a:latin typeface="Arial"/>
                <a:ea typeface="+mn-lt"/>
                <a:cs typeface="Arial"/>
              </a:rPr>
              <a:t>85%</a:t>
            </a:r>
            <a:endParaRPr lang="fi-FI" sz="3600" b="1" noProof="0" dirty="0">
              <a:solidFill>
                <a:srgbClr val="006E6B"/>
              </a:solidFill>
              <a:latin typeface="Arial"/>
              <a:cs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640B17-9145-D3F6-67CA-093062112CC4}"/>
              </a:ext>
            </a:extLst>
          </p:cNvPr>
          <p:cNvSpPr txBox="1"/>
          <p:nvPr/>
        </p:nvSpPr>
        <p:spPr>
          <a:xfrm>
            <a:off x="1132363" y="3648643"/>
            <a:ext cx="3494033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2000" b="1" noProof="0" dirty="0">
                <a:latin typeface="Arial"/>
                <a:ea typeface="+mn-lt"/>
                <a:cs typeface="Arial"/>
              </a:rPr>
              <a:t>kun taas rakennusalalla työskentelevistä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FD518C2-E0FE-BBA6-AF9B-CA8C718C1B51}"/>
              </a:ext>
            </a:extLst>
          </p:cNvPr>
          <p:cNvSpPr txBox="1"/>
          <p:nvPr/>
        </p:nvSpPr>
        <p:spPr>
          <a:xfrm>
            <a:off x="2164928" y="4625991"/>
            <a:ext cx="1577990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2000" b="1" noProof="0" dirty="0">
                <a:latin typeface="Arial"/>
                <a:ea typeface="+mn-lt"/>
                <a:cs typeface="Arial"/>
              </a:rPr>
              <a:t>on miehiä.</a:t>
            </a:r>
            <a:endParaRPr lang="fi-FI" b="1" noProof="0" dirty="0">
              <a:latin typeface="Arial"/>
              <a:ea typeface="+mn-lt"/>
              <a:cs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20E0EB5-7B47-25F8-8EE6-D91216CD343C}"/>
              </a:ext>
            </a:extLst>
          </p:cNvPr>
          <p:cNvSpPr txBox="1"/>
          <p:nvPr/>
        </p:nvSpPr>
        <p:spPr>
          <a:xfrm>
            <a:off x="1126842" y="4504512"/>
            <a:ext cx="110312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3600" b="1" noProof="0" dirty="0">
                <a:solidFill>
                  <a:srgbClr val="B50047"/>
                </a:solidFill>
                <a:latin typeface="Arial"/>
                <a:ea typeface="+mn-lt"/>
                <a:cs typeface="Arial"/>
              </a:rPr>
              <a:t>90%</a:t>
            </a:r>
            <a:endParaRPr lang="fi-FI" sz="3600" b="1" noProof="0" dirty="0">
              <a:solidFill>
                <a:srgbClr val="B50047"/>
              </a:solidFill>
              <a:latin typeface="Arial"/>
              <a:cs typeface="Arial"/>
            </a:endParaRP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57311614-0DFA-B4F0-D19C-B9E4217E7770}"/>
              </a:ext>
            </a:extLst>
          </p:cNvPr>
          <p:cNvCxnSpPr/>
          <p:nvPr/>
        </p:nvCxnSpPr>
        <p:spPr>
          <a:xfrm>
            <a:off x="6955190" y="831852"/>
            <a:ext cx="823225" cy="162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C8D295D8-FC49-0688-2B47-6C58F9DE3A36}"/>
              </a:ext>
            </a:extLst>
          </p:cNvPr>
          <p:cNvCxnSpPr>
            <a:cxnSpLocks/>
          </p:cNvCxnSpPr>
          <p:nvPr/>
        </p:nvCxnSpPr>
        <p:spPr>
          <a:xfrm>
            <a:off x="6958453" y="5844554"/>
            <a:ext cx="823225" cy="162"/>
          </a:xfrm>
          <a:prstGeom prst="straightConnector1">
            <a:avLst/>
          </a:prstGeom>
          <a:ln w="38100">
            <a:solidFill>
              <a:srgbClr val="B50047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Kuva 6" descr="Kuva, joka sisältää kohteen teksti, kuvakaappaus, Fontti, Samansuuntainen&#10;&#10;Tekoälyllä luotu sisältö voi olla virheellistä.">
            <a:extLst>
              <a:ext uri="{FF2B5EF4-FFF2-40B4-BE49-F238E27FC236}">
                <a16:creationId xmlns:a16="http://schemas.microsoft.com/office/drawing/2014/main" id="{DCE9AE0C-AF60-9230-4B48-74419BEB697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9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3075" y="167366"/>
            <a:ext cx="3718334" cy="658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6991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15673F-AF41-C8EF-6B60-E185CD442B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4AE45BD-CCBF-B125-D76B-C52D54098CE7}"/>
              </a:ext>
            </a:extLst>
          </p:cNvPr>
          <p:cNvSpPr/>
          <p:nvPr/>
        </p:nvSpPr>
        <p:spPr>
          <a:xfrm>
            <a:off x="4560404" y="1195162"/>
            <a:ext cx="7224830" cy="4526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EF6DD07-0957-8675-FEE7-910E1AB7E70F}"/>
              </a:ext>
            </a:extLst>
          </p:cNvPr>
          <p:cNvSpPr/>
          <p:nvPr/>
        </p:nvSpPr>
        <p:spPr>
          <a:xfrm>
            <a:off x="2344" y="-1421"/>
            <a:ext cx="4144622" cy="6869926"/>
          </a:xfrm>
          <a:prstGeom prst="rect">
            <a:avLst/>
          </a:prstGeom>
          <a:solidFill>
            <a:srgbClr val="006E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2214989-1454-EE6F-E672-FB81DF114AAC}"/>
              </a:ext>
            </a:extLst>
          </p:cNvPr>
          <p:cNvSpPr/>
          <p:nvPr/>
        </p:nvSpPr>
        <p:spPr>
          <a:xfrm rot="-5400000">
            <a:off x="8128170" y="-2362356"/>
            <a:ext cx="94551" cy="7217267"/>
          </a:xfrm>
          <a:prstGeom prst="rect">
            <a:avLst/>
          </a:prstGeom>
          <a:solidFill>
            <a:srgbClr val="B3DED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40110FE-BAA6-67D5-3810-7B7419A1A7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363" y="439976"/>
            <a:ext cx="3709955" cy="864600"/>
          </a:xfrm>
        </p:spPr>
        <p:txBody>
          <a:bodyPr>
            <a:normAutofit/>
          </a:bodyPr>
          <a:lstStyle/>
          <a:p>
            <a:r>
              <a:rPr lang="fi-FI" sz="3200" b="1" noProof="0" dirty="0">
                <a:solidFill>
                  <a:schemeClr val="bg1"/>
                </a:solidFill>
                <a:latin typeface="Arial"/>
                <a:ea typeface="+mj-lt"/>
                <a:cs typeface="Arial"/>
              </a:rPr>
              <a:t>Mitä sitten? </a:t>
            </a:r>
            <a:endParaRPr lang="fi-FI" b="1" noProof="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C51D46B-1441-3FEA-A07E-3CE3DFCA07F2}"/>
              </a:ext>
            </a:extLst>
          </p:cNvPr>
          <p:cNvSpPr txBox="1"/>
          <p:nvPr/>
        </p:nvSpPr>
        <p:spPr>
          <a:xfrm>
            <a:off x="4974472" y="2054291"/>
            <a:ext cx="6568208" cy="295465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2800" b="1" noProof="0" dirty="0">
                <a:latin typeface="Arial"/>
                <a:ea typeface="+mn-lt"/>
                <a:cs typeface="Arial"/>
              </a:rPr>
              <a:t>Pohtikaa pareittain, voiko koulutuksen ja työelämän sukupuolisegregaatiosta olla jotain haittaa. </a:t>
            </a:r>
          </a:p>
          <a:p>
            <a:endParaRPr lang="fi-FI" sz="2800" b="1" noProof="0" dirty="0">
              <a:latin typeface="Arial"/>
              <a:cs typeface="Arial"/>
            </a:endParaRPr>
          </a:p>
          <a:p>
            <a:r>
              <a:rPr lang="fi-FI" sz="2800" b="1" noProof="0" dirty="0">
                <a:latin typeface="Arial"/>
                <a:ea typeface="+mn-lt"/>
                <a:cs typeface="Arial"/>
              </a:rPr>
              <a:t>Jos voi, niin mitä?</a:t>
            </a:r>
            <a:endParaRPr lang="fi-FI" b="1" noProof="0" dirty="0">
              <a:latin typeface="Arial"/>
              <a:ea typeface="+mn-lt"/>
              <a:cs typeface="Arial"/>
            </a:endParaRPr>
          </a:p>
          <a:p>
            <a:endParaRPr lang="fi-FI" noProof="0" dirty="0"/>
          </a:p>
        </p:txBody>
      </p:sp>
      <p:pic>
        <p:nvPicPr>
          <p:cNvPr id="32" name="Picture 31" descr="A black background with white dots&#10;&#10;AI-generated content may be incorrect.">
            <a:extLst>
              <a:ext uri="{FF2B5EF4-FFF2-40B4-BE49-F238E27FC236}">
                <a16:creationId xmlns:a16="http://schemas.microsoft.com/office/drawing/2014/main" id="{4327BD03-45E5-8384-249E-817C52545F6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283" t="22165" r="9735" b="1031"/>
          <a:stretch>
            <a:fillRect/>
          </a:stretch>
        </p:blipFill>
        <p:spPr>
          <a:xfrm>
            <a:off x="10991839" y="492447"/>
            <a:ext cx="861191" cy="372459"/>
          </a:xfrm>
          <a:prstGeom prst="rect">
            <a:avLst/>
          </a:prstGeom>
        </p:spPr>
      </p:pic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277780DC-51ED-93A5-51B9-23DAE263E0B8}"/>
              </a:ext>
            </a:extLst>
          </p:cNvPr>
          <p:cNvSpPr/>
          <p:nvPr/>
        </p:nvSpPr>
        <p:spPr>
          <a:xfrm>
            <a:off x="532190" y="3435048"/>
            <a:ext cx="1959428" cy="1518623"/>
          </a:xfrm>
          <a:prstGeom prst="wedgeEllipseCallout">
            <a:avLst/>
          </a:prstGeom>
          <a:solidFill>
            <a:srgbClr val="B3DED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01D5C09-30C5-B72B-81E5-8E087D2439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624279" y="4195822"/>
            <a:ext cx="1950404" cy="1880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437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88C41D-A8BA-1D18-70E9-6CFC15124A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2A5E3D9-7A35-F125-B711-974B818040A1}"/>
              </a:ext>
            </a:extLst>
          </p:cNvPr>
          <p:cNvSpPr/>
          <p:nvPr/>
        </p:nvSpPr>
        <p:spPr>
          <a:xfrm>
            <a:off x="882251" y="1229710"/>
            <a:ext cx="75259" cy="1429926"/>
          </a:xfrm>
          <a:prstGeom prst="rect">
            <a:avLst/>
          </a:prstGeom>
          <a:solidFill>
            <a:srgbClr val="006E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04A0C17-F918-8132-0929-A0EE37394F51}"/>
              </a:ext>
            </a:extLst>
          </p:cNvPr>
          <p:cNvSpPr/>
          <p:nvPr/>
        </p:nvSpPr>
        <p:spPr>
          <a:xfrm>
            <a:off x="953311" y="1233816"/>
            <a:ext cx="4893328" cy="14254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1FB5C7-E10D-0BE9-63FE-23554C16ED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015" y="252237"/>
            <a:ext cx="10468563" cy="864600"/>
          </a:xfrm>
        </p:spPr>
        <p:txBody>
          <a:bodyPr>
            <a:normAutofit/>
          </a:bodyPr>
          <a:lstStyle/>
          <a:p>
            <a:r>
              <a:rPr lang="fi-FI" sz="3200" b="1" noProof="0" dirty="0">
                <a:latin typeface="Arial"/>
                <a:ea typeface="+mj-lt"/>
                <a:cs typeface="Arial"/>
              </a:rPr>
              <a:t>Mitä haittaa segregaatiosta on? </a:t>
            </a:r>
            <a:endParaRPr lang="fi-FI" b="1" noProof="0" dirty="0">
              <a:latin typeface="Arial"/>
              <a:ea typeface="+mj-lt"/>
              <a:cs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A49876-AAC8-D3C6-230E-AB760BBEE273}"/>
              </a:ext>
            </a:extLst>
          </p:cNvPr>
          <p:cNvSpPr txBox="1"/>
          <p:nvPr/>
        </p:nvSpPr>
        <p:spPr>
          <a:xfrm>
            <a:off x="1042994" y="1474509"/>
            <a:ext cx="4580383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b="1" noProof="0" dirty="0">
                <a:latin typeface="Arial"/>
                <a:ea typeface="+mn-lt"/>
                <a:cs typeface="Arial"/>
              </a:rPr>
              <a:t>Rajoittaa yksilöiden näkemyksiä itselleen mahdollisista koulutus- ja ammattivalinnoista.</a:t>
            </a:r>
            <a:endParaRPr lang="fi-FI" b="1" noProof="0" dirty="0">
              <a:latin typeface="Arial"/>
              <a:cs typeface="Arial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4A1782F-10AE-CA3B-B671-CE7D7DAA2790}"/>
              </a:ext>
            </a:extLst>
          </p:cNvPr>
          <p:cNvSpPr/>
          <p:nvPr/>
        </p:nvSpPr>
        <p:spPr>
          <a:xfrm>
            <a:off x="6514834" y="1220302"/>
            <a:ext cx="75259" cy="1429926"/>
          </a:xfrm>
          <a:prstGeom prst="rect">
            <a:avLst/>
          </a:prstGeom>
          <a:solidFill>
            <a:srgbClr val="E8B6C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A8A91FE-6B97-A85D-AC70-98D47FFFF286}"/>
              </a:ext>
            </a:extLst>
          </p:cNvPr>
          <p:cNvSpPr/>
          <p:nvPr/>
        </p:nvSpPr>
        <p:spPr>
          <a:xfrm>
            <a:off x="6585894" y="1224408"/>
            <a:ext cx="4893720" cy="1431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pic>
        <p:nvPicPr>
          <p:cNvPr id="32" name="Picture 31" descr="A black background with white dots&#10;&#10;AI-generated content may be incorrect.">
            <a:extLst>
              <a:ext uri="{FF2B5EF4-FFF2-40B4-BE49-F238E27FC236}">
                <a16:creationId xmlns:a16="http://schemas.microsoft.com/office/drawing/2014/main" id="{85E0C853-21BF-B347-6FC4-157578D2D4F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283" t="22165" r="9735" b="1031"/>
          <a:stretch>
            <a:fillRect/>
          </a:stretch>
        </p:blipFill>
        <p:spPr>
          <a:xfrm>
            <a:off x="10991839" y="492447"/>
            <a:ext cx="861191" cy="37245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7A5C599-D706-EC09-21A6-7F558492360D}"/>
              </a:ext>
            </a:extLst>
          </p:cNvPr>
          <p:cNvSpPr txBox="1"/>
          <p:nvPr/>
        </p:nvSpPr>
        <p:spPr>
          <a:xfrm>
            <a:off x="6735907" y="1474509"/>
            <a:ext cx="4580383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b="1" noProof="0" dirty="0">
                <a:latin typeface="Arial"/>
                <a:ea typeface="+mn-lt"/>
                <a:cs typeface="Arial"/>
              </a:rPr>
              <a:t>Haittaa työvoiman ja työpaikkojen </a:t>
            </a:r>
            <a:r>
              <a:rPr lang="fi-FI" b="1" noProof="0" dirty="0" err="1">
                <a:latin typeface="Arial"/>
                <a:ea typeface="+mn-lt"/>
                <a:cs typeface="Arial"/>
              </a:rPr>
              <a:t>kohtaantoa</a:t>
            </a:r>
            <a:r>
              <a:rPr lang="fi-FI" b="1" noProof="0" dirty="0">
                <a:latin typeface="Arial"/>
                <a:ea typeface="+mn-lt"/>
                <a:cs typeface="Arial"/>
              </a:rPr>
              <a:t>, estää työmarkkinoiden joustavaa toimintaa.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2620F99-2DA1-64A0-95C6-A7E318FB224A}"/>
              </a:ext>
            </a:extLst>
          </p:cNvPr>
          <p:cNvSpPr/>
          <p:nvPr/>
        </p:nvSpPr>
        <p:spPr>
          <a:xfrm>
            <a:off x="871207" y="2974579"/>
            <a:ext cx="75259" cy="1429926"/>
          </a:xfrm>
          <a:prstGeom prst="rect">
            <a:avLst/>
          </a:prstGeom>
          <a:solidFill>
            <a:srgbClr val="006E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50B5ADC-9D6F-107D-38FD-C99D408FD6A7}"/>
              </a:ext>
            </a:extLst>
          </p:cNvPr>
          <p:cNvSpPr/>
          <p:nvPr/>
        </p:nvSpPr>
        <p:spPr>
          <a:xfrm>
            <a:off x="942267" y="2978685"/>
            <a:ext cx="4893328" cy="14254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9A19911-E046-D5DB-192E-78AAA36CFA66}"/>
              </a:ext>
            </a:extLst>
          </p:cNvPr>
          <p:cNvSpPr txBox="1"/>
          <p:nvPr/>
        </p:nvSpPr>
        <p:spPr>
          <a:xfrm>
            <a:off x="1031950" y="3219378"/>
            <a:ext cx="4580383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b="1" noProof="0" dirty="0">
                <a:latin typeface="Arial"/>
                <a:ea typeface="+mn-lt"/>
                <a:cs typeface="Arial"/>
              </a:rPr>
              <a:t>Voi aiheuttaa motivoituneisuus- ja sitoutuneisuusongelmia opinnoissa / työssä.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F1D9399-59F3-ACC9-29A4-005D81F281B2}"/>
              </a:ext>
            </a:extLst>
          </p:cNvPr>
          <p:cNvSpPr/>
          <p:nvPr/>
        </p:nvSpPr>
        <p:spPr>
          <a:xfrm>
            <a:off x="6503790" y="2965171"/>
            <a:ext cx="75259" cy="1429926"/>
          </a:xfrm>
          <a:prstGeom prst="rect">
            <a:avLst/>
          </a:prstGeom>
          <a:solidFill>
            <a:srgbClr val="E8B6C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11975BB-F909-621C-99B5-A95D66716014}"/>
              </a:ext>
            </a:extLst>
          </p:cNvPr>
          <p:cNvSpPr/>
          <p:nvPr/>
        </p:nvSpPr>
        <p:spPr>
          <a:xfrm>
            <a:off x="6574850" y="2969277"/>
            <a:ext cx="4893720" cy="1431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BE72BAE-748D-40BE-5F03-11AA08D98D15}"/>
              </a:ext>
            </a:extLst>
          </p:cNvPr>
          <p:cNvSpPr txBox="1"/>
          <p:nvPr/>
        </p:nvSpPr>
        <p:spPr>
          <a:xfrm>
            <a:off x="6724863" y="3219378"/>
            <a:ext cx="4580383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b="1" noProof="0" dirty="0">
                <a:latin typeface="Arial"/>
                <a:ea typeface="+mn-lt"/>
                <a:cs typeface="Arial"/>
              </a:rPr>
              <a:t>Estää osaamisen tehokkaan käytön ja oikeanlaisen kohdentumisen, millä on myös taloudellisia vaikutuksia. 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E18C9F2-3DF6-42C4-C83F-0FEF145C4CD2}"/>
              </a:ext>
            </a:extLst>
          </p:cNvPr>
          <p:cNvSpPr/>
          <p:nvPr/>
        </p:nvSpPr>
        <p:spPr>
          <a:xfrm>
            <a:off x="865685" y="4774665"/>
            <a:ext cx="75259" cy="1429926"/>
          </a:xfrm>
          <a:prstGeom prst="rect">
            <a:avLst/>
          </a:prstGeom>
          <a:solidFill>
            <a:srgbClr val="006E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8F56DF7-5FDD-D830-7D66-D660C73513E9}"/>
              </a:ext>
            </a:extLst>
          </p:cNvPr>
          <p:cNvSpPr/>
          <p:nvPr/>
        </p:nvSpPr>
        <p:spPr>
          <a:xfrm>
            <a:off x="936745" y="4778772"/>
            <a:ext cx="4893328" cy="14254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6F11B70-AA8E-0ACB-6933-701C3AB9DA1A}"/>
              </a:ext>
            </a:extLst>
          </p:cNvPr>
          <p:cNvSpPr txBox="1"/>
          <p:nvPr/>
        </p:nvSpPr>
        <p:spPr>
          <a:xfrm>
            <a:off x="1031950" y="5163030"/>
            <a:ext cx="4580383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b="1" noProof="0" dirty="0">
                <a:latin typeface="Arial"/>
                <a:ea typeface="+mn-lt"/>
                <a:cs typeface="Arial"/>
              </a:rPr>
              <a:t>Estää sukupuolten välisen tasa-arvon toteutumista.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FE6A594-B95B-E56E-30BA-A6C91E35407E}"/>
              </a:ext>
            </a:extLst>
          </p:cNvPr>
          <p:cNvSpPr/>
          <p:nvPr/>
        </p:nvSpPr>
        <p:spPr>
          <a:xfrm>
            <a:off x="6498268" y="4765258"/>
            <a:ext cx="75259" cy="1429926"/>
          </a:xfrm>
          <a:prstGeom prst="rect">
            <a:avLst/>
          </a:prstGeom>
          <a:solidFill>
            <a:srgbClr val="E8B6C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2B5E39C2-2A04-A05C-90D3-47B6688BABF2}"/>
              </a:ext>
            </a:extLst>
          </p:cNvPr>
          <p:cNvSpPr/>
          <p:nvPr/>
        </p:nvSpPr>
        <p:spPr>
          <a:xfrm>
            <a:off x="6569328" y="4769364"/>
            <a:ext cx="4893720" cy="1431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E6724BD-7E05-6546-2AC4-CB31054ACE5B}"/>
              </a:ext>
            </a:extLst>
          </p:cNvPr>
          <p:cNvSpPr txBox="1"/>
          <p:nvPr/>
        </p:nvSpPr>
        <p:spPr>
          <a:xfrm>
            <a:off x="6730910" y="5306595"/>
            <a:ext cx="468924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b="1" noProof="0" dirty="0">
                <a:latin typeface="Arial"/>
                <a:ea typeface="+mn-lt"/>
                <a:cs typeface="Arial"/>
              </a:rPr>
              <a:t>Ylläpitää palkkaeroja sukupuolten välillä. </a:t>
            </a:r>
          </a:p>
        </p:txBody>
      </p:sp>
    </p:spTree>
    <p:extLst>
      <p:ext uri="{BB962C8B-B14F-4D97-AF65-F5344CB8AC3E}">
        <p14:creationId xmlns:p14="http://schemas.microsoft.com/office/powerpoint/2010/main" val="21600789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38ADC7-6F46-CF31-4BE5-7F171D0FB5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CF3B249-39A5-1152-F963-1DCC24ACDE82}"/>
              </a:ext>
            </a:extLst>
          </p:cNvPr>
          <p:cNvSpPr/>
          <p:nvPr/>
        </p:nvSpPr>
        <p:spPr>
          <a:xfrm>
            <a:off x="0" y="865"/>
            <a:ext cx="5209396" cy="68571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/>
              <a:t>Video: https://www.youtube.com/watch?v=a7S09ED6xnA</a:t>
            </a:r>
            <a:endParaRPr lang="en-US" dirty="0"/>
          </a:p>
          <a:p>
            <a:pPr algn="ctr"/>
            <a:endParaRPr lang="fi-FI" noProof="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D2A0EFA-52E0-FDBC-0A3E-44F053BAB5EB}"/>
              </a:ext>
            </a:extLst>
          </p:cNvPr>
          <p:cNvSpPr/>
          <p:nvPr/>
        </p:nvSpPr>
        <p:spPr>
          <a:xfrm rot="10800000">
            <a:off x="425343" y="1458686"/>
            <a:ext cx="105594" cy="3777224"/>
          </a:xfrm>
          <a:prstGeom prst="rect">
            <a:avLst/>
          </a:prstGeom>
          <a:solidFill>
            <a:srgbClr val="B3DED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823F0E-3D16-31AC-313C-D9A7D9788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883" y="1020826"/>
            <a:ext cx="4144005" cy="3080005"/>
          </a:xfrm>
        </p:spPr>
        <p:txBody>
          <a:bodyPr>
            <a:normAutofit/>
          </a:bodyPr>
          <a:lstStyle/>
          <a:p>
            <a:r>
              <a:rPr lang="fi-FI" sz="3200" b="1" noProof="0" dirty="0">
                <a:latin typeface="Arial"/>
                <a:ea typeface="+mj-lt"/>
                <a:cs typeface="Arial"/>
              </a:rPr>
              <a:t>Millaisia mielikuvia yhdistät eri ammatteihin?</a:t>
            </a:r>
            <a:br>
              <a:rPr lang="fi-FI" sz="3200" b="1" noProof="0" dirty="0">
                <a:latin typeface="Arial"/>
                <a:ea typeface="+mj-lt"/>
                <a:cs typeface="Arial"/>
              </a:rPr>
            </a:br>
            <a:endParaRPr lang="fi-FI" b="1" noProof="0" dirty="0">
              <a:latin typeface="Arial"/>
              <a:cs typeface="Arial"/>
            </a:endParaRPr>
          </a:p>
        </p:txBody>
      </p:sp>
      <p:pic>
        <p:nvPicPr>
          <p:cNvPr id="7" name="Picture 6" descr="A black background with white dots&#10;&#10;AI-generated content may be incorrect.">
            <a:extLst>
              <a:ext uri="{FF2B5EF4-FFF2-40B4-BE49-F238E27FC236}">
                <a16:creationId xmlns:a16="http://schemas.microsoft.com/office/drawing/2014/main" id="{3FDDE6D0-707A-DF1F-9DF5-B8108B921B8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1283" t="22165" r="9735" b="1031"/>
          <a:stretch>
            <a:fillRect/>
          </a:stretch>
        </p:blipFill>
        <p:spPr>
          <a:xfrm>
            <a:off x="715883" y="6185360"/>
            <a:ext cx="861191" cy="372459"/>
          </a:xfrm>
          <a:prstGeom prst="rect">
            <a:avLst/>
          </a:prstGeom>
        </p:spPr>
      </p:pic>
      <p:pic>
        <p:nvPicPr>
          <p:cNvPr id="11" name="Picture 10">
            <a:hlinkClick r:id="rId5"/>
            <a:extLst>
              <a:ext uri="{FF2B5EF4-FFF2-40B4-BE49-F238E27FC236}">
                <a16:creationId xmlns:a16="http://schemas.microsoft.com/office/drawing/2014/main" id="{948E3977-6F6A-5BC4-DCD4-F4D272EBD9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6280" y="3551431"/>
            <a:ext cx="2015268" cy="1544876"/>
          </a:xfrm>
          <a:prstGeom prst="rect">
            <a:avLst/>
          </a:prstGeom>
        </p:spPr>
      </p:pic>
      <p:pic>
        <p:nvPicPr>
          <p:cNvPr id="12" name="Online-media 3" title="Mielikuvia ammateista ja ammattilaisista">
            <a:hlinkClick r:id="" action="ppaction://media"/>
            <a:extLst>
              <a:ext uri="{FF2B5EF4-FFF2-40B4-BE49-F238E27FC236}">
                <a16:creationId xmlns:a16="http://schemas.microsoft.com/office/drawing/2014/main" id="{E749F609-A71A-4545-53A8-7BC198FEE51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7">
            <a:alphaModFix amt="80000"/>
          </a:blip>
          <a:stretch>
            <a:fillRect/>
          </a:stretch>
        </p:blipFill>
        <p:spPr>
          <a:xfrm>
            <a:off x="5450066" y="1665366"/>
            <a:ext cx="6261521" cy="3537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734103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29264E-3010-4920-B1FA-8E664597E2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775E9DA-49B0-5807-D0AE-15F36E3F403C}"/>
              </a:ext>
            </a:extLst>
          </p:cNvPr>
          <p:cNvSpPr/>
          <p:nvPr/>
        </p:nvSpPr>
        <p:spPr>
          <a:xfrm>
            <a:off x="4560404" y="1195162"/>
            <a:ext cx="7224830" cy="4526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61F447-4F3F-0402-EB93-E68CB962386C}"/>
              </a:ext>
            </a:extLst>
          </p:cNvPr>
          <p:cNvSpPr/>
          <p:nvPr/>
        </p:nvSpPr>
        <p:spPr>
          <a:xfrm>
            <a:off x="2344" y="-1421"/>
            <a:ext cx="4144622" cy="6869926"/>
          </a:xfrm>
          <a:prstGeom prst="rect">
            <a:avLst/>
          </a:prstGeom>
          <a:solidFill>
            <a:srgbClr val="006E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1F40B4F-9B24-0E81-8A38-9ACF378CBD14}"/>
              </a:ext>
            </a:extLst>
          </p:cNvPr>
          <p:cNvSpPr/>
          <p:nvPr/>
        </p:nvSpPr>
        <p:spPr>
          <a:xfrm rot="-5400000">
            <a:off x="8128170" y="-2362356"/>
            <a:ext cx="94551" cy="7217267"/>
          </a:xfrm>
          <a:prstGeom prst="rect">
            <a:avLst/>
          </a:prstGeom>
          <a:solidFill>
            <a:srgbClr val="B3DED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pic>
        <p:nvPicPr>
          <p:cNvPr id="32" name="Picture 31" descr="A black background with white dots&#10;&#10;AI-generated content may be incorrect.">
            <a:extLst>
              <a:ext uri="{FF2B5EF4-FFF2-40B4-BE49-F238E27FC236}">
                <a16:creationId xmlns:a16="http://schemas.microsoft.com/office/drawing/2014/main" id="{CE888893-078C-5668-EC3A-D17DAE28947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283" t="22165" r="9735" b="1031"/>
          <a:stretch>
            <a:fillRect/>
          </a:stretch>
        </p:blipFill>
        <p:spPr>
          <a:xfrm>
            <a:off x="10991839" y="492447"/>
            <a:ext cx="861191" cy="372459"/>
          </a:xfrm>
          <a:prstGeom prst="rect">
            <a:avLst/>
          </a:prstGeom>
        </p:spPr>
      </p:pic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A4424922-E0C3-76ED-5F24-71EA9389B7D5}"/>
              </a:ext>
            </a:extLst>
          </p:cNvPr>
          <p:cNvSpPr/>
          <p:nvPr/>
        </p:nvSpPr>
        <p:spPr>
          <a:xfrm>
            <a:off x="532190" y="3435048"/>
            <a:ext cx="1959428" cy="1518623"/>
          </a:xfrm>
          <a:prstGeom prst="wedgeEllipseCallout">
            <a:avLst/>
          </a:prstGeom>
          <a:solidFill>
            <a:srgbClr val="B3DED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8A87E64-068F-1316-0CED-5DEEBDA0E7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624279" y="4195822"/>
            <a:ext cx="1950404" cy="1880886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1C35FB85-3AC2-04FB-C5A2-F75098696208}"/>
              </a:ext>
            </a:extLst>
          </p:cNvPr>
          <p:cNvSpPr txBox="1">
            <a:spLocks/>
          </p:cNvSpPr>
          <p:nvPr/>
        </p:nvSpPr>
        <p:spPr>
          <a:xfrm>
            <a:off x="4988143" y="1354376"/>
            <a:ext cx="6362485" cy="864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 sz="1700" b="1" noProof="0" dirty="0">
                <a:solidFill>
                  <a:srgbClr val="006E6B"/>
                </a:solidFill>
                <a:latin typeface="Arial"/>
                <a:ea typeface="+mj-lt"/>
                <a:cs typeface="Arial"/>
              </a:rPr>
              <a:t>Pohdi parisi kanssa. </a:t>
            </a:r>
            <a:endParaRPr lang="fi-FI" b="1" noProof="0" dirty="0">
              <a:latin typeface="Arial"/>
              <a:ea typeface="+mj-lt"/>
              <a:cs typeface="Arial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A5C4F7F-C365-599F-8B1C-056BE3DFE5D1}"/>
              </a:ext>
            </a:extLst>
          </p:cNvPr>
          <p:cNvSpPr txBox="1"/>
          <p:nvPr/>
        </p:nvSpPr>
        <p:spPr>
          <a:xfrm>
            <a:off x="4985516" y="2297248"/>
            <a:ext cx="6568208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3000" b="1" noProof="0" dirty="0">
                <a:latin typeface="Arial"/>
                <a:ea typeface="+mn-lt"/>
                <a:cs typeface="Arial"/>
              </a:rPr>
              <a:t>Mistä koulutuksen ja työelämän sukupuoli-segregaatio voi johtua? </a:t>
            </a:r>
            <a:endParaRPr lang="fi-FI" b="1" noProof="0" dirty="0">
              <a:latin typeface="Arial"/>
              <a:cs typeface="Arial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C0AAA380-B4D2-4C6A-DD5D-E6BE29654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644" y="314959"/>
            <a:ext cx="3745673" cy="1400382"/>
          </a:xfrm>
        </p:spPr>
        <p:txBody>
          <a:bodyPr>
            <a:normAutofit/>
          </a:bodyPr>
          <a:lstStyle/>
          <a:p>
            <a:r>
              <a:rPr lang="fi-FI" sz="3000" b="1" noProof="0" dirty="0">
                <a:solidFill>
                  <a:schemeClr val="bg1"/>
                </a:solidFill>
                <a:latin typeface="Arial"/>
                <a:ea typeface="+mj-lt"/>
                <a:cs typeface="Arial"/>
              </a:rPr>
              <a:t>Mistä segregaatio voi johtua? </a:t>
            </a:r>
            <a:endParaRPr lang="fi-FI" sz="3000" noProof="0" dirty="0">
              <a:solidFill>
                <a:schemeClr val="bg1"/>
              </a:solidFill>
              <a:latin typeface="Arial"/>
              <a:ea typeface="+mj-lt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368264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3DED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BC1695D-99DB-8505-1522-922BE0ABD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A5DD1EF-EDFB-9ECE-8B38-FA572931502A}"/>
              </a:ext>
            </a:extLst>
          </p:cNvPr>
          <p:cNvSpPr/>
          <p:nvPr/>
        </p:nvSpPr>
        <p:spPr>
          <a:xfrm>
            <a:off x="4560404" y="1195162"/>
            <a:ext cx="7224830" cy="4526960"/>
          </a:xfrm>
          <a:prstGeom prst="rect">
            <a:avLst/>
          </a:prstGeom>
          <a:solidFill>
            <a:srgbClr val="006E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pic>
        <p:nvPicPr>
          <p:cNvPr id="32" name="Picture 31" descr="A black background with white dots&#10;&#10;AI-generated content may be incorrect.">
            <a:extLst>
              <a:ext uri="{FF2B5EF4-FFF2-40B4-BE49-F238E27FC236}">
                <a16:creationId xmlns:a16="http://schemas.microsoft.com/office/drawing/2014/main" id="{C79B52C7-0D10-CE1C-FB03-83FE06E3736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1283" t="22165" r="9735" b="1031"/>
          <a:stretch>
            <a:fillRect/>
          </a:stretch>
        </p:blipFill>
        <p:spPr>
          <a:xfrm>
            <a:off x="10991839" y="492447"/>
            <a:ext cx="861191" cy="372459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2C48456E-BC5A-1CCE-FA3A-1D9D7BA54C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644" y="314959"/>
            <a:ext cx="3745673" cy="1400382"/>
          </a:xfrm>
        </p:spPr>
        <p:txBody>
          <a:bodyPr>
            <a:normAutofit/>
          </a:bodyPr>
          <a:lstStyle/>
          <a:p>
            <a:r>
              <a:rPr lang="fi-FI" sz="3000" b="1" noProof="0" dirty="0">
                <a:solidFill>
                  <a:srgbClr val="006E6B"/>
                </a:solidFill>
                <a:latin typeface="Arial"/>
                <a:ea typeface="+mj-lt"/>
                <a:cs typeface="Arial"/>
              </a:rPr>
              <a:t>Mitä ajatuksia video herättää? </a:t>
            </a:r>
            <a:endParaRPr lang="fi-FI" b="1" noProof="0" dirty="0">
              <a:solidFill>
                <a:srgbClr val="006E6B"/>
              </a:solidFill>
              <a:latin typeface="Arial"/>
              <a:ea typeface="+mj-lt"/>
              <a:cs typeface="Arial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BBE0019-37AC-785B-DF45-8DFF7EF539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5301" y="2688948"/>
            <a:ext cx="2015268" cy="1544876"/>
          </a:xfrm>
          <a:prstGeom prst="rect">
            <a:avLst/>
          </a:prstGeom>
        </p:spPr>
      </p:pic>
      <p:pic>
        <p:nvPicPr>
          <p:cNvPr id="3" name="Online Media 2" title="Inspiring The Future - Redraw The Balance">
            <a:hlinkClick r:id="" action="ppaction://noaction"/>
            <a:extLst>
              <a:ext uri="{FF2B5EF4-FFF2-40B4-BE49-F238E27FC236}">
                <a16:creationId xmlns:a16="http://schemas.microsoft.com/office/drawing/2014/main" id="{A431F34F-5602-4B1E-463B-F062E963779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5422655" y="2004646"/>
            <a:ext cx="5744430" cy="3190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486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013F9E-66D7-DA93-010F-7734FA9DB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8C1673F-9D38-9557-7BF2-CF9232F48D11}"/>
              </a:ext>
            </a:extLst>
          </p:cNvPr>
          <p:cNvSpPr/>
          <p:nvPr/>
        </p:nvSpPr>
        <p:spPr>
          <a:xfrm>
            <a:off x="375857" y="1061872"/>
            <a:ext cx="11186865" cy="530085"/>
          </a:xfrm>
          <a:prstGeom prst="rect">
            <a:avLst/>
          </a:prstGeom>
          <a:solidFill>
            <a:srgbClr val="006E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BB629B4-1D39-374A-590C-BB53E0E61678}"/>
              </a:ext>
            </a:extLst>
          </p:cNvPr>
          <p:cNvSpPr/>
          <p:nvPr/>
        </p:nvSpPr>
        <p:spPr>
          <a:xfrm>
            <a:off x="304797" y="2104819"/>
            <a:ext cx="75259" cy="3620675"/>
          </a:xfrm>
          <a:prstGeom prst="rect">
            <a:avLst/>
          </a:prstGeom>
          <a:solidFill>
            <a:srgbClr val="006E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B9CD98F-16C8-BD6C-95FD-203C4C1F0348}"/>
              </a:ext>
            </a:extLst>
          </p:cNvPr>
          <p:cNvSpPr/>
          <p:nvPr/>
        </p:nvSpPr>
        <p:spPr>
          <a:xfrm>
            <a:off x="375857" y="2108925"/>
            <a:ext cx="3554653" cy="36162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EDE34C-2195-A1AC-355F-3C97273334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015" y="252237"/>
            <a:ext cx="10468563" cy="864600"/>
          </a:xfrm>
        </p:spPr>
        <p:txBody>
          <a:bodyPr>
            <a:normAutofit/>
          </a:bodyPr>
          <a:lstStyle/>
          <a:p>
            <a:r>
              <a:rPr lang="fi-FI" sz="3200" b="1" noProof="0" dirty="0">
                <a:latin typeface="Arial"/>
                <a:ea typeface="+mj-lt"/>
                <a:cs typeface="Arial"/>
              </a:rPr>
              <a:t>Mistä segregaatio johtuu?</a:t>
            </a:r>
            <a:endParaRPr lang="fi-FI" b="1" noProof="0" dirty="0">
              <a:latin typeface="Arial"/>
              <a:ea typeface="+mj-lt"/>
              <a:cs typeface="Arial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046CFB5-FFA6-D589-F5A0-2A6B7EDB1028}"/>
              </a:ext>
            </a:extLst>
          </p:cNvPr>
          <p:cNvSpPr txBox="1"/>
          <p:nvPr/>
        </p:nvSpPr>
        <p:spPr>
          <a:xfrm>
            <a:off x="1009610" y="1124414"/>
            <a:ext cx="5125809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2000" b="1" noProof="0" dirty="0">
                <a:solidFill>
                  <a:schemeClr val="bg1"/>
                </a:solidFill>
                <a:latin typeface="Arial"/>
                <a:ea typeface="+mn-lt"/>
                <a:cs typeface="Arial"/>
              </a:rPr>
              <a:t>Historiasta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A493F4F-B0D2-3D1A-7EAA-85DC7BD7A9CC}"/>
              </a:ext>
            </a:extLst>
          </p:cNvPr>
          <p:cNvSpPr/>
          <p:nvPr/>
        </p:nvSpPr>
        <p:spPr>
          <a:xfrm>
            <a:off x="4200729" y="2112160"/>
            <a:ext cx="75259" cy="3620933"/>
          </a:xfrm>
          <a:prstGeom prst="rect">
            <a:avLst/>
          </a:prstGeom>
          <a:solidFill>
            <a:srgbClr val="E8B6C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1E81F84-5C57-3C27-7AEB-7A3C6DF45F9E}"/>
              </a:ext>
            </a:extLst>
          </p:cNvPr>
          <p:cNvSpPr/>
          <p:nvPr/>
        </p:nvSpPr>
        <p:spPr>
          <a:xfrm>
            <a:off x="4277493" y="2116267"/>
            <a:ext cx="3562728" cy="36160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C3A970D-0DC6-24AD-A8E7-98E51CCE6B1D}"/>
              </a:ext>
            </a:extLst>
          </p:cNvPr>
          <p:cNvSpPr txBox="1"/>
          <p:nvPr/>
        </p:nvSpPr>
        <p:spPr>
          <a:xfrm>
            <a:off x="583310" y="2636756"/>
            <a:ext cx="3079617" cy="258532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noProof="0" dirty="0">
                <a:latin typeface="Arial"/>
                <a:ea typeface="+mn-lt"/>
                <a:cs typeface="Arial"/>
              </a:rPr>
              <a:t>Naiset ovat tulleet työmarkkinoille 1800-luvun jälkipuoliskolla, jolloin heille sopivaksi katsottuja töitä ovat olleet mm. hoiva-alat (”yhteiskunnalliset äidit”) </a:t>
            </a:r>
            <a:r>
              <a:rPr lang="fi-FI" noProof="0" dirty="0">
                <a:ea typeface="+mn-lt"/>
                <a:cs typeface="+mn-lt"/>
              </a:rPr>
              <a:t>→</a:t>
            </a:r>
            <a:r>
              <a:rPr lang="fi-FI" noProof="0" dirty="0">
                <a:latin typeface="Arial"/>
                <a:ea typeface="+mn-lt"/>
                <a:cs typeface="Arial"/>
              </a:rPr>
              <a:t>   työ on katsottu halvemmaksi, kutsumustyöksi.</a:t>
            </a:r>
          </a:p>
        </p:txBody>
      </p:sp>
      <p:pic>
        <p:nvPicPr>
          <p:cNvPr id="32" name="Picture 31" descr="A black background with white dots&#10;&#10;AI-generated content may be incorrect.">
            <a:extLst>
              <a:ext uri="{FF2B5EF4-FFF2-40B4-BE49-F238E27FC236}">
                <a16:creationId xmlns:a16="http://schemas.microsoft.com/office/drawing/2014/main" id="{4D78CDCF-79A7-13F6-F09B-244507E0EAD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283" t="22165" r="9735" b="1031"/>
          <a:stretch>
            <a:fillRect/>
          </a:stretch>
        </p:blipFill>
        <p:spPr>
          <a:xfrm>
            <a:off x="10991839" y="492447"/>
            <a:ext cx="861191" cy="37245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43AB4AA-A317-1B05-A085-35B7E6F44E4F}"/>
              </a:ext>
            </a:extLst>
          </p:cNvPr>
          <p:cNvSpPr/>
          <p:nvPr/>
        </p:nvSpPr>
        <p:spPr>
          <a:xfrm>
            <a:off x="8174828" y="2098865"/>
            <a:ext cx="75259" cy="3620675"/>
          </a:xfrm>
          <a:prstGeom prst="rect">
            <a:avLst/>
          </a:prstGeom>
          <a:solidFill>
            <a:srgbClr val="006E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8C48B8F-73B6-8B7A-92A0-CC5596ADF26D}"/>
              </a:ext>
            </a:extLst>
          </p:cNvPr>
          <p:cNvSpPr/>
          <p:nvPr/>
        </p:nvSpPr>
        <p:spPr>
          <a:xfrm>
            <a:off x="8245888" y="2102972"/>
            <a:ext cx="3554653" cy="36162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F6DE08-F5CC-8B42-6DE9-BEF130636CB2}"/>
              </a:ext>
            </a:extLst>
          </p:cNvPr>
          <p:cNvSpPr txBox="1"/>
          <p:nvPr/>
        </p:nvSpPr>
        <p:spPr>
          <a:xfrm>
            <a:off x="8483105" y="3029662"/>
            <a:ext cx="3079617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noProof="0" dirty="0">
                <a:latin typeface="Arial"/>
                <a:ea typeface="+mn-lt"/>
                <a:cs typeface="Arial"/>
              </a:rPr>
              <a:t>Hyvinvointivaltion synnyttäminen loi töitä koulutus-, sosiaali- ja terveyssektoreille. Näiden alojen työt katsottiin luonnollisiksi naisten töiksi.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0052383-2CC8-8FFA-27B4-B7037B0301BA}"/>
              </a:ext>
            </a:extLst>
          </p:cNvPr>
          <p:cNvSpPr txBox="1"/>
          <p:nvPr/>
        </p:nvSpPr>
        <p:spPr>
          <a:xfrm>
            <a:off x="4518324" y="2916551"/>
            <a:ext cx="3079617" cy="203132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noProof="0" dirty="0">
                <a:latin typeface="Arial"/>
                <a:ea typeface="+mn-lt"/>
                <a:cs typeface="Arial"/>
              </a:rPr>
              <a:t>Sotien aikaan naiset hoitivat kotirintaman ja myös mm. tehtaat. Sodan loputtua piti saada miehet takaisin töihin, jolloin naiset palautettiin omiin töihinsä ja tehtäviinsä kotiin. 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5F931D8-ED50-237B-6C56-6ACF4BF1C6D4}"/>
              </a:ext>
            </a:extLst>
          </p:cNvPr>
          <p:cNvCxnSpPr>
            <a:cxnSpLocks/>
          </p:cNvCxnSpPr>
          <p:nvPr/>
        </p:nvCxnSpPr>
        <p:spPr>
          <a:xfrm>
            <a:off x="375857" y="1780514"/>
            <a:ext cx="11167310" cy="0"/>
          </a:xfrm>
          <a:prstGeom prst="straightConnector1">
            <a:avLst/>
          </a:prstGeom>
          <a:ln w="57150">
            <a:solidFill>
              <a:srgbClr val="006E6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Oval 16">
            <a:extLst>
              <a:ext uri="{FF2B5EF4-FFF2-40B4-BE49-F238E27FC236}">
                <a16:creationId xmlns:a16="http://schemas.microsoft.com/office/drawing/2014/main" id="{B6FEA985-D7C1-1AB7-ECC4-DF8D4568C83F}"/>
              </a:ext>
            </a:extLst>
          </p:cNvPr>
          <p:cNvSpPr/>
          <p:nvPr/>
        </p:nvSpPr>
        <p:spPr>
          <a:xfrm>
            <a:off x="2016917" y="1683940"/>
            <a:ext cx="216296" cy="222250"/>
          </a:xfrm>
          <a:prstGeom prst="ellipse">
            <a:avLst/>
          </a:prstGeom>
          <a:solidFill>
            <a:srgbClr val="006E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F5BD073-E526-01DD-CA84-104A7AE60524}"/>
              </a:ext>
            </a:extLst>
          </p:cNvPr>
          <p:cNvSpPr/>
          <p:nvPr/>
        </p:nvSpPr>
        <p:spPr>
          <a:xfrm>
            <a:off x="5880495" y="1683939"/>
            <a:ext cx="216296" cy="222250"/>
          </a:xfrm>
          <a:prstGeom prst="ellipse">
            <a:avLst/>
          </a:prstGeom>
          <a:solidFill>
            <a:srgbClr val="E8B6C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1867AA3F-6F08-2A18-81EB-3B7C90A12A8A}"/>
              </a:ext>
            </a:extLst>
          </p:cNvPr>
          <p:cNvSpPr/>
          <p:nvPr/>
        </p:nvSpPr>
        <p:spPr>
          <a:xfrm>
            <a:off x="9809558" y="1683939"/>
            <a:ext cx="216296" cy="222250"/>
          </a:xfrm>
          <a:prstGeom prst="ellipse">
            <a:avLst/>
          </a:prstGeom>
          <a:solidFill>
            <a:srgbClr val="006E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37456208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4F059C-D5D0-8479-FCCC-3D852549A2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797EA53-9562-E3AC-A4E9-00A4DD12203A}"/>
              </a:ext>
            </a:extLst>
          </p:cNvPr>
          <p:cNvSpPr/>
          <p:nvPr/>
        </p:nvSpPr>
        <p:spPr>
          <a:xfrm>
            <a:off x="647700" y="1598542"/>
            <a:ext cx="3547164" cy="530085"/>
          </a:xfrm>
          <a:prstGeom prst="rect">
            <a:avLst/>
          </a:prstGeom>
          <a:solidFill>
            <a:srgbClr val="006E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5440E07-40CE-2163-2C94-E898EF3E6F58}"/>
              </a:ext>
            </a:extLst>
          </p:cNvPr>
          <p:cNvSpPr/>
          <p:nvPr/>
        </p:nvSpPr>
        <p:spPr>
          <a:xfrm>
            <a:off x="643748" y="2132738"/>
            <a:ext cx="3554653" cy="36162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E3A434-DFBC-971B-C62A-FE308075F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1494" y="312976"/>
            <a:ext cx="10474084" cy="74312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sz="3200" b="1" noProof="0" dirty="0">
                <a:latin typeface="Arial"/>
                <a:ea typeface="+mj-lt"/>
                <a:cs typeface="Arial"/>
              </a:rPr>
              <a:t>Mistä </a:t>
            </a:r>
            <a:r>
              <a:rPr lang="fi-FI" sz="3200" b="1" dirty="0">
                <a:latin typeface="Arial"/>
                <a:ea typeface="+mj-lt"/>
                <a:cs typeface="Arial"/>
              </a:rPr>
              <a:t>segregaatio johtuu?</a:t>
            </a:r>
            <a:endParaRPr lang="fi-FI" sz="3200" b="1" noProof="0" dirty="0">
              <a:latin typeface="Arial"/>
              <a:ea typeface="+mj-lt"/>
              <a:cs typeface="Arial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09EF264-C97F-8C2B-01EF-EB9E1F296306}"/>
              </a:ext>
            </a:extLst>
          </p:cNvPr>
          <p:cNvSpPr/>
          <p:nvPr/>
        </p:nvSpPr>
        <p:spPr>
          <a:xfrm>
            <a:off x="4545384" y="2140079"/>
            <a:ext cx="3562728" cy="36160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B48803F-BA83-7A34-5083-C8E9FF6CD931}"/>
              </a:ext>
            </a:extLst>
          </p:cNvPr>
          <p:cNvSpPr txBox="1"/>
          <p:nvPr/>
        </p:nvSpPr>
        <p:spPr>
          <a:xfrm>
            <a:off x="641375" y="2240916"/>
            <a:ext cx="3079617" cy="34101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fi-FI" sz="1400" noProof="0" dirty="0">
                <a:latin typeface="Arial"/>
                <a:ea typeface="+mn-lt"/>
                <a:cs typeface="Arial"/>
              </a:rPr>
              <a:t>mm. asenteet, arvot ja rooliodotukset eri sukupuolia kohtaan.</a:t>
            </a: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fi-FI" sz="1400" noProof="0" dirty="0">
                <a:latin typeface="Arial"/>
                <a:ea typeface="+mn-lt"/>
                <a:cs typeface="Arial"/>
              </a:rPr>
              <a:t>stereotypiat: millaisia tyttöjen ja poikien tai naisten ja miesten ajatellaan olevan?</a:t>
            </a: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fi-FI" sz="1400" noProof="0" dirty="0">
                <a:latin typeface="Arial"/>
                <a:ea typeface="+mn-lt"/>
                <a:cs typeface="Arial"/>
              </a:rPr>
              <a:t>miten tyttöjä ja poikia kasvatetaan.</a:t>
            </a: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fi-FI" sz="1400" noProof="0" dirty="0">
                <a:latin typeface="Arial"/>
                <a:ea typeface="+mn-lt"/>
                <a:cs typeface="Arial"/>
              </a:rPr>
              <a:t>miten eri sukupuolia ohjataan ammatinvalinnassa.</a:t>
            </a: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fi-FI" sz="1400" noProof="0" dirty="0">
                <a:latin typeface="Arial"/>
                <a:ea typeface="+mn-lt"/>
                <a:cs typeface="Arial"/>
              </a:rPr>
              <a:t>millaista tietoa ja millainen käsitys meillä on eri ammateista.</a:t>
            </a:r>
          </a:p>
          <a:p>
            <a:pPr marL="285750" indent="-285750">
              <a:buFont typeface="Arial"/>
              <a:buChar char="•"/>
            </a:pPr>
            <a:endParaRPr lang="fi-FI" sz="1400" noProof="0" dirty="0">
              <a:latin typeface="Arial"/>
              <a:ea typeface="+mn-lt"/>
              <a:cs typeface="Arial"/>
            </a:endParaRPr>
          </a:p>
        </p:txBody>
      </p:sp>
      <p:pic>
        <p:nvPicPr>
          <p:cNvPr id="32" name="Picture 31" descr="A black background with white dots&#10;&#10;AI-generated content may be incorrect.">
            <a:extLst>
              <a:ext uri="{FF2B5EF4-FFF2-40B4-BE49-F238E27FC236}">
                <a16:creationId xmlns:a16="http://schemas.microsoft.com/office/drawing/2014/main" id="{A77F87BE-AFB6-1DF0-CC75-A48138B1C0C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283" t="22165" r="9735" b="1031"/>
          <a:stretch>
            <a:fillRect/>
          </a:stretch>
        </p:blipFill>
        <p:spPr>
          <a:xfrm>
            <a:off x="10991839" y="492447"/>
            <a:ext cx="861191" cy="37245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9F01EA0-0DFF-558A-B514-5A70A892FA2C}"/>
              </a:ext>
            </a:extLst>
          </p:cNvPr>
          <p:cNvSpPr/>
          <p:nvPr/>
        </p:nvSpPr>
        <p:spPr>
          <a:xfrm>
            <a:off x="8513779" y="2126784"/>
            <a:ext cx="3554653" cy="36162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EB0858C-621B-4AC3-30D7-BF60BC6702C4}"/>
              </a:ext>
            </a:extLst>
          </p:cNvPr>
          <p:cNvSpPr txBox="1"/>
          <p:nvPr/>
        </p:nvSpPr>
        <p:spPr>
          <a:xfrm>
            <a:off x="8513561" y="2241778"/>
            <a:ext cx="3079617" cy="11026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571500" indent="-571500">
              <a:lnSpc>
                <a:spcPct val="120000"/>
              </a:lnSpc>
              <a:buFont typeface="Arial,Sans-Serif"/>
              <a:buChar char="•"/>
            </a:pPr>
            <a:r>
              <a:rPr lang="fi-FI" sz="1400" noProof="0" dirty="0">
                <a:latin typeface="Arial"/>
                <a:ea typeface="+mn-lt"/>
                <a:cs typeface="Arial"/>
              </a:rPr>
              <a:t>esim. sukupuolten sijoittuminen eri asemiin ja tehtäviin yhteiskunnassa ja sitä ylläpitävät käytännöt.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5D0936C-7F10-29F2-A046-C211F2C3A3A9}"/>
              </a:ext>
            </a:extLst>
          </p:cNvPr>
          <p:cNvSpPr txBox="1"/>
          <p:nvPr/>
        </p:nvSpPr>
        <p:spPr>
          <a:xfrm>
            <a:off x="865781" y="1681408"/>
            <a:ext cx="309066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b="1" noProof="0" dirty="0">
                <a:solidFill>
                  <a:schemeClr val="bg1"/>
                </a:solidFill>
                <a:latin typeface="Arial"/>
                <a:ea typeface="+mn-lt"/>
                <a:cs typeface="Arial"/>
              </a:rPr>
              <a:t>Yksilöistä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56F6A7C-CC91-F93B-E1C3-304C742389B3}"/>
              </a:ext>
            </a:extLst>
          </p:cNvPr>
          <p:cNvSpPr/>
          <p:nvPr/>
        </p:nvSpPr>
        <p:spPr>
          <a:xfrm>
            <a:off x="4562614" y="1598542"/>
            <a:ext cx="3541642" cy="535607"/>
          </a:xfrm>
          <a:prstGeom prst="rect">
            <a:avLst/>
          </a:prstGeom>
          <a:solidFill>
            <a:srgbClr val="E8B6C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61F73C8-C41E-DF3C-0F94-5DDB09FA6DC8}"/>
              </a:ext>
            </a:extLst>
          </p:cNvPr>
          <p:cNvSpPr txBox="1"/>
          <p:nvPr/>
        </p:nvSpPr>
        <p:spPr>
          <a:xfrm>
            <a:off x="4697868" y="1675886"/>
            <a:ext cx="309066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b="1" noProof="0" dirty="0">
                <a:solidFill>
                  <a:srgbClr val="000000"/>
                </a:solidFill>
                <a:latin typeface="Arial"/>
                <a:ea typeface="+mn-lt"/>
                <a:cs typeface="Arial"/>
              </a:rPr>
              <a:t>Organisaatioista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82ABFA-ECE5-4F49-FFF7-2269F6104C3F}"/>
              </a:ext>
            </a:extLst>
          </p:cNvPr>
          <p:cNvSpPr txBox="1"/>
          <p:nvPr/>
        </p:nvSpPr>
        <p:spPr>
          <a:xfrm>
            <a:off x="4561810" y="2240915"/>
            <a:ext cx="3079617" cy="265386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571500" indent="-571500">
              <a:lnSpc>
                <a:spcPct val="120000"/>
              </a:lnSpc>
              <a:buFont typeface="Arial,Sans-Serif"/>
              <a:buChar char="•"/>
            </a:pPr>
            <a:r>
              <a:rPr lang="fi-FI" sz="1400" noProof="0" dirty="0">
                <a:latin typeface="Arial"/>
                <a:ea typeface="+mn-lt"/>
                <a:cs typeface="Arial"/>
              </a:rPr>
              <a:t>millaiset käytännöt työpaikoilla on esimerkiksi työn ja muun elämän yhteensovittamiseksi.</a:t>
            </a:r>
          </a:p>
          <a:p>
            <a:pPr marL="571500" indent="-571500">
              <a:lnSpc>
                <a:spcPct val="120000"/>
              </a:lnSpc>
              <a:buFont typeface="Arial,Sans-Serif"/>
              <a:buChar char="•"/>
            </a:pPr>
            <a:r>
              <a:rPr lang="fi-FI" sz="1400" noProof="0" dirty="0">
                <a:latin typeface="Arial"/>
                <a:ea typeface="+mn-lt"/>
                <a:cs typeface="Arial"/>
              </a:rPr>
              <a:t>millaiset arvot ja asenteet työpaikoilla vallitsevat eri sukupuolia kohtaan.</a:t>
            </a:r>
          </a:p>
          <a:p>
            <a:pPr marL="571500" indent="-571500">
              <a:lnSpc>
                <a:spcPct val="120000"/>
              </a:lnSpc>
              <a:buFont typeface="Arial,Sans-Serif"/>
              <a:buChar char="•"/>
            </a:pPr>
            <a:r>
              <a:rPr lang="fi-FI" sz="1400" noProof="0" dirty="0">
                <a:latin typeface="Arial"/>
                <a:ea typeface="+mn-lt"/>
                <a:cs typeface="Arial"/>
              </a:rPr>
              <a:t>ketä rekrytoidaan ja mihin tehtäviin eri työpaikoilla.</a:t>
            </a: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endParaRPr lang="fi-FI" sz="1400" noProof="0" dirty="0">
              <a:latin typeface="Arial"/>
              <a:ea typeface="+mn-lt"/>
              <a:cs typeface="Aria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A7EC622-61D4-9134-CAAE-04B4907950E3}"/>
              </a:ext>
            </a:extLst>
          </p:cNvPr>
          <p:cNvSpPr/>
          <p:nvPr/>
        </p:nvSpPr>
        <p:spPr>
          <a:xfrm>
            <a:off x="8510656" y="1598542"/>
            <a:ext cx="3547164" cy="530085"/>
          </a:xfrm>
          <a:prstGeom prst="rect">
            <a:avLst/>
          </a:prstGeom>
          <a:solidFill>
            <a:srgbClr val="006E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821539A-79F3-C586-E4C1-5E77645B36A8}"/>
              </a:ext>
            </a:extLst>
          </p:cNvPr>
          <p:cNvSpPr txBox="1"/>
          <p:nvPr/>
        </p:nvSpPr>
        <p:spPr>
          <a:xfrm>
            <a:off x="8728737" y="1681408"/>
            <a:ext cx="309066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b="1" noProof="0" dirty="0">
                <a:solidFill>
                  <a:schemeClr val="bg1"/>
                </a:solidFill>
                <a:latin typeface="Arial"/>
                <a:ea typeface="+mn-lt"/>
                <a:cs typeface="Arial"/>
              </a:rPr>
              <a:t>Yhteiskunnasta</a:t>
            </a:r>
            <a:endParaRPr lang="fi-FI" b="1" noProof="0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426310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FCF23E-419E-CA91-62A5-640C7853B8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B963D62-F4CD-F0C1-C3B5-E3315E0E22E6}"/>
              </a:ext>
            </a:extLst>
          </p:cNvPr>
          <p:cNvSpPr/>
          <p:nvPr/>
        </p:nvSpPr>
        <p:spPr>
          <a:xfrm>
            <a:off x="4560404" y="1195162"/>
            <a:ext cx="7224830" cy="4526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7D43F8B-B5ED-1846-613E-8C06FA6174AF}"/>
              </a:ext>
            </a:extLst>
          </p:cNvPr>
          <p:cNvSpPr/>
          <p:nvPr/>
        </p:nvSpPr>
        <p:spPr>
          <a:xfrm>
            <a:off x="2344" y="-1421"/>
            <a:ext cx="4144622" cy="6869926"/>
          </a:xfrm>
          <a:prstGeom prst="rect">
            <a:avLst/>
          </a:prstGeom>
          <a:solidFill>
            <a:srgbClr val="006E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6CAAE22-3252-02FB-3011-741B9D559D81}"/>
              </a:ext>
            </a:extLst>
          </p:cNvPr>
          <p:cNvSpPr/>
          <p:nvPr/>
        </p:nvSpPr>
        <p:spPr>
          <a:xfrm rot="-5400000">
            <a:off x="8128170" y="-2362356"/>
            <a:ext cx="94551" cy="7217267"/>
          </a:xfrm>
          <a:prstGeom prst="rect">
            <a:avLst/>
          </a:prstGeom>
          <a:solidFill>
            <a:srgbClr val="B3DED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pic>
        <p:nvPicPr>
          <p:cNvPr id="32" name="Picture 31" descr="A black background with white dots&#10;&#10;AI-generated content may be incorrect.">
            <a:extLst>
              <a:ext uri="{FF2B5EF4-FFF2-40B4-BE49-F238E27FC236}">
                <a16:creationId xmlns:a16="http://schemas.microsoft.com/office/drawing/2014/main" id="{F6605B87-CF99-3B46-3127-A4582A67A74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283" t="22165" r="9735" b="1031"/>
          <a:stretch>
            <a:fillRect/>
          </a:stretch>
        </p:blipFill>
        <p:spPr>
          <a:xfrm>
            <a:off x="10991839" y="492447"/>
            <a:ext cx="861191" cy="372459"/>
          </a:xfrm>
          <a:prstGeom prst="rect">
            <a:avLst/>
          </a:prstGeom>
        </p:spPr>
      </p:pic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C4116AAC-4625-BBFD-8A82-32DE57727B29}"/>
              </a:ext>
            </a:extLst>
          </p:cNvPr>
          <p:cNvSpPr/>
          <p:nvPr/>
        </p:nvSpPr>
        <p:spPr>
          <a:xfrm>
            <a:off x="532190" y="3435048"/>
            <a:ext cx="1959428" cy="1518623"/>
          </a:xfrm>
          <a:prstGeom prst="wedgeEllipseCallout">
            <a:avLst/>
          </a:prstGeom>
          <a:solidFill>
            <a:srgbClr val="B3DED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59CAF76-C682-2BF2-D4C5-C2BAABC9D9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624279" y="4195822"/>
            <a:ext cx="1950404" cy="188088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E6183F5-82C1-D776-665B-69004C72BFE8}"/>
              </a:ext>
            </a:extLst>
          </p:cNvPr>
          <p:cNvSpPr txBox="1"/>
          <p:nvPr/>
        </p:nvSpPr>
        <p:spPr>
          <a:xfrm>
            <a:off x="4985516" y="2026682"/>
            <a:ext cx="6568208" cy="295465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3000" b="1" noProof="0" dirty="0">
                <a:latin typeface="Arial"/>
                <a:ea typeface="+mn-lt"/>
                <a:cs typeface="Arial"/>
              </a:rPr>
              <a:t>Mitä voimme tehdä stereotypioiden poistamiseksi? </a:t>
            </a:r>
            <a:endParaRPr lang="fi-FI" b="1" noProof="0" dirty="0">
              <a:latin typeface="Arial"/>
              <a:ea typeface="+mn-lt"/>
              <a:cs typeface="Arial"/>
            </a:endParaRPr>
          </a:p>
          <a:p>
            <a:endParaRPr lang="fi-FI" sz="3000" b="1" noProof="0" dirty="0">
              <a:latin typeface="Arial"/>
              <a:cs typeface="Arial"/>
            </a:endParaRPr>
          </a:p>
          <a:p>
            <a:endParaRPr lang="fi-FI" b="1" noProof="0" dirty="0">
              <a:latin typeface="Arial"/>
              <a:ea typeface="+mn-lt"/>
              <a:cs typeface="Arial"/>
            </a:endParaRPr>
          </a:p>
          <a:p>
            <a:r>
              <a:rPr lang="fi-FI" sz="3000" b="1" noProof="0" dirty="0">
                <a:latin typeface="Arial"/>
                <a:ea typeface="+mn-lt"/>
                <a:cs typeface="Arial"/>
              </a:rPr>
              <a:t>Mitä voimme tehdä segregaation purkamiseksi?</a:t>
            </a:r>
            <a:endParaRPr lang="fi-FI" b="1" noProof="0" dirty="0">
              <a:latin typeface="Arial"/>
              <a:ea typeface="+mn-lt"/>
              <a:cs typeface="Arial"/>
            </a:endParaRPr>
          </a:p>
          <a:p>
            <a:endParaRPr lang="fi-FI" b="1" noProof="0" dirty="0">
              <a:latin typeface="Arial"/>
              <a:cs typeface="Arial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894D745F-815C-351B-6CFA-5405D675B2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644" y="314959"/>
            <a:ext cx="3745673" cy="2118208"/>
          </a:xfrm>
        </p:spPr>
        <p:txBody>
          <a:bodyPr>
            <a:normAutofit/>
          </a:bodyPr>
          <a:lstStyle/>
          <a:p>
            <a:r>
              <a:rPr lang="fi-FI" sz="3200" b="1" noProof="0" dirty="0">
                <a:solidFill>
                  <a:schemeClr val="bg1"/>
                </a:solidFill>
                <a:latin typeface="Arial"/>
                <a:ea typeface="+mj-lt"/>
                <a:cs typeface="Arial"/>
              </a:rPr>
              <a:t>Mieti parisi kanssa, onko jotain tehtävissä </a:t>
            </a:r>
          </a:p>
          <a:p>
            <a:endParaRPr lang="fi-FI" sz="3200" b="1" noProof="0" dirty="0">
              <a:solidFill>
                <a:schemeClr val="bg1"/>
              </a:solidFill>
              <a:latin typeface="Arial"/>
              <a:ea typeface="+mj-lt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870902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3CCC7C-CB4F-E2BA-1826-FA1127A0D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B13DA2-96E7-5189-3ED7-04BD49FF6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015" y="252237"/>
            <a:ext cx="10468563" cy="864600"/>
          </a:xfrm>
        </p:spPr>
        <p:txBody>
          <a:bodyPr>
            <a:normAutofit/>
          </a:bodyPr>
          <a:lstStyle/>
          <a:p>
            <a:r>
              <a:rPr lang="fi-FI" sz="3200" b="1" noProof="0" dirty="0">
                <a:latin typeface="Arial"/>
                <a:ea typeface="+mj-lt"/>
                <a:cs typeface="Arial"/>
              </a:rPr>
              <a:t>Me kaikki voimme… </a:t>
            </a:r>
            <a:endParaRPr lang="fi-FI" b="1" noProof="0" dirty="0">
              <a:latin typeface="Arial"/>
              <a:ea typeface="+mj-lt"/>
              <a:cs typeface="Arial"/>
            </a:endParaRPr>
          </a:p>
        </p:txBody>
      </p:sp>
      <p:pic>
        <p:nvPicPr>
          <p:cNvPr id="32" name="Picture 31" descr="A black background with white dots&#10;&#10;AI-generated content may be incorrect.">
            <a:extLst>
              <a:ext uri="{FF2B5EF4-FFF2-40B4-BE49-F238E27FC236}">
                <a16:creationId xmlns:a16="http://schemas.microsoft.com/office/drawing/2014/main" id="{D9F90EBA-ABC2-8534-EA0F-0680180059B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283" t="22165" r="9735" b="1031"/>
          <a:stretch>
            <a:fillRect/>
          </a:stretch>
        </p:blipFill>
        <p:spPr>
          <a:xfrm>
            <a:off x="10991839" y="492447"/>
            <a:ext cx="861191" cy="37245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FCFDCF9-725A-A546-896E-54ED31E52EA9}"/>
              </a:ext>
            </a:extLst>
          </p:cNvPr>
          <p:cNvSpPr/>
          <p:nvPr/>
        </p:nvSpPr>
        <p:spPr>
          <a:xfrm>
            <a:off x="882251" y="2140797"/>
            <a:ext cx="75259" cy="1429926"/>
          </a:xfrm>
          <a:prstGeom prst="rect">
            <a:avLst/>
          </a:prstGeom>
          <a:solidFill>
            <a:srgbClr val="006E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401BF5B-09E3-63A9-9E1E-CB408139C679}"/>
              </a:ext>
            </a:extLst>
          </p:cNvPr>
          <p:cNvSpPr/>
          <p:nvPr/>
        </p:nvSpPr>
        <p:spPr>
          <a:xfrm>
            <a:off x="953311" y="2144903"/>
            <a:ext cx="5020329" cy="14254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8DBB58-03A4-A9BF-C904-C147B20765E6}"/>
              </a:ext>
            </a:extLst>
          </p:cNvPr>
          <p:cNvSpPr txBox="1"/>
          <p:nvPr/>
        </p:nvSpPr>
        <p:spPr>
          <a:xfrm>
            <a:off x="1092690" y="2397662"/>
            <a:ext cx="4844201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b="1" noProof="0" dirty="0">
                <a:latin typeface="Arial"/>
                <a:ea typeface="+mn-lt"/>
                <a:cs typeface="Arial"/>
              </a:rPr>
              <a:t>Millaisia ominaisuuksia yhdistän tyttöihin/poikiin/naisiin/miehiin/muihin sukupuoliin?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FC801A7-9ACC-9A9A-4B7D-817658744BAC}"/>
              </a:ext>
            </a:extLst>
          </p:cNvPr>
          <p:cNvSpPr/>
          <p:nvPr/>
        </p:nvSpPr>
        <p:spPr>
          <a:xfrm>
            <a:off x="861486" y="1116222"/>
            <a:ext cx="10036520" cy="674329"/>
          </a:xfrm>
          <a:prstGeom prst="rect">
            <a:avLst/>
          </a:prstGeom>
          <a:solidFill>
            <a:srgbClr val="006E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B0240A5-397A-118D-6BF5-CE100B9E5485}"/>
              </a:ext>
            </a:extLst>
          </p:cNvPr>
          <p:cNvSpPr txBox="1"/>
          <p:nvPr/>
        </p:nvSpPr>
        <p:spPr>
          <a:xfrm>
            <a:off x="954647" y="1249138"/>
            <a:ext cx="6439982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2000" noProof="0" dirty="0">
                <a:solidFill>
                  <a:schemeClr val="bg1"/>
                </a:solidFill>
                <a:latin typeface="Arial"/>
                <a:ea typeface="+mn-lt"/>
                <a:cs typeface="Arial"/>
              </a:rPr>
              <a:t>…arvioida omaa ajattelu- ja toimintatapaamme: </a:t>
            </a:r>
            <a:endParaRPr lang="fi-FI" noProof="0" dirty="0">
              <a:solidFill>
                <a:schemeClr val="bg1"/>
              </a:solidFill>
              <a:latin typeface="Arial"/>
              <a:ea typeface="+mn-lt"/>
              <a:cs typeface="Arial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E7CB469-0853-A1CB-0C41-2255B9349D06}"/>
              </a:ext>
            </a:extLst>
          </p:cNvPr>
          <p:cNvSpPr/>
          <p:nvPr/>
        </p:nvSpPr>
        <p:spPr>
          <a:xfrm>
            <a:off x="865686" y="3863579"/>
            <a:ext cx="75259" cy="1429926"/>
          </a:xfrm>
          <a:prstGeom prst="rect">
            <a:avLst/>
          </a:prstGeom>
          <a:solidFill>
            <a:srgbClr val="006E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1228088-C9C4-6596-E7AF-5F52DECD12F9}"/>
              </a:ext>
            </a:extLst>
          </p:cNvPr>
          <p:cNvSpPr/>
          <p:nvPr/>
        </p:nvSpPr>
        <p:spPr>
          <a:xfrm>
            <a:off x="936746" y="3867685"/>
            <a:ext cx="5020329" cy="14254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4B0881A-6B66-E639-634E-80D14945A523}"/>
              </a:ext>
            </a:extLst>
          </p:cNvPr>
          <p:cNvSpPr txBox="1"/>
          <p:nvPr/>
        </p:nvSpPr>
        <p:spPr>
          <a:xfrm>
            <a:off x="1092689" y="4125965"/>
            <a:ext cx="4838680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b="1" noProof="0" dirty="0">
                <a:latin typeface="Arial"/>
                <a:ea typeface="+mn-lt"/>
                <a:cs typeface="Arial"/>
              </a:rPr>
              <a:t>Toiminko eri tavalla tyttöjen/poikien/naisten/miesten/muiden sukupuolten kanssa? Jos toimin, miksi? 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2EAEC37-8042-31E9-DE33-ABF4A31DE3FE}"/>
              </a:ext>
            </a:extLst>
          </p:cNvPr>
          <p:cNvSpPr/>
          <p:nvPr/>
        </p:nvSpPr>
        <p:spPr>
          <a:xfrm>
            <a:off x="6282512" y="2146319"/>
            <a:ext cx="75259" cy="1429926"/>
          </a:xfrm>
          <a:prstGeom prst="rect">
            <a:avLst/>
          </a:prstGeom>
          <a:solidFill>
            <a:srgbClr val="E8B6C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72AA637-E45E-F722-0D37-859B01C61919}"/>
              </a:ext>
            </a:extLst>
          </p:cNvPr>
          <p:cNvSpPr/>
          <p:nvPr/>
        </p:nvSpPr>
        <p:spPr>
          <a:xfrm>
            <a:off x="6353572" y="2150425"/>
            <a:ext cx="5020329" cy="14254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E3C58E3-2E84-8E85-1F8C-B96CF547C1FB}"/>
              </a:ext>
            </a:extLst>
          </p:cNvPr>
          <p:cNvSpPr txBox="1"/>
          <p:nvPr/>
        </p:nvSpPr>
        <p:spPr>
          <a:xfrm>
            <a:off x="6492951" y="2375575"/>
            <a:ext cx="4844201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b="1" noProof="0" dirty="0">
                <a:latin typeface="Arial"/>
                <a:ea typeface="+mn-lt"/>
                <a:cs typeface="Arial"/>
              </a:rPr>
              <a:t>Miten suhtaudun tyttöihin/poikiin/naisiin/miehiin/muihin sukupuoliin? </a:t>
            </a:r>
            <a:endParaRPr lang="fi-FI" noProof="0" dirty="0">
              <a:latin typeface="Arial"/>
              <a:ea typeface="+mn-lt"/>
              <a:cs typeface="Arial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1420242-4112-4B86-4ACB-C69EFB276DB3}"/>
              </a:ext>
            </a:extLst>
          </p:cNvPr>
          <p:cNvSpPr/>
          <p:nvPr/>
        </p:nvSpPr>
        <p:spPr>
          <a:xfrm>
            <a:off x="6265947" y="3869101"/>
            <a:ext cx="75259" cy="1429926"/>
          </a:xfrm>
          <a:prstGeom prst="rect">
            <a:avLst/>
          </a:prstGeom>
          <a:solidFill>
            <a:srgbClr val="E8B6C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86EBD35-C72B-CFFD-5C90-FFDB0E137341}"/>
              </a:ext>
            </a:extLst>
          </p:cNvPr>
          <p:cNvSpPr/>
          <p:nvPr/>
        </p:nvSpPr>
        <p:spPr>
          <a:xfrm>
            <a:off x="6337007" y="3873207"/>
            <a:ext cx="5020329" cy="14254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5A5A661-E3EE-48A1-1B81-8CEC06292138}"/>
              </a:ext>
            </a:extLst>
          </p:cNvPr>
          <p:cNvSpPr txBox="1"/>
          <p:nvPr/>
        </p:nvSpPr>
        <p:spPr>
          <a:xfrm>
            <a:off x="6515038" y="4252966"/>
            <a:ext cx="4844201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b="1" noProof="0" dirty="0">
                <a:latin typeface="Arial"/>
                <a:ea typeface="+mn-lt"/>
                <a:cs typeface="Arial"/>
              </a:rPr>
              <a:t>Millaisia ominaisuuksia yhdistän eri ammatteihin? </a:t>
            </a:r>
          </a:p>
        </p:txBody>
      </p:sp>
    </p:spTree>
    <p:extLst>
      <p:ext uri="{BB962C8B-B14F-4D97-AF65-F5344CB8AC3E}">
        <p14:creationId xmlns:p14="http://schemas.microsoft.com/office/powerpoint/2010/main" val="15997100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36F0A2-838C-97FA-EAC7-C3FD899662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CEE496E-2496-28D6-2072-AAB3048CAB54}"/>
              </a:ext>
            </a:extLst>
          </p:cNvPr>
          <p:cNvSpPr/>
          <p:nvPr/>
        </p:nvSpPr>
        <p:spPr>
          <a:xfrm>
            <a:off x="1809180" y="3343120"/>
            <a:ext cx="8570807" cy="9230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2CAF13-0E49-C687-0460-614CA1614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015" y="252237"/>
            <a:ext cx="10468563" cy="864600"/>
          </a:xfrm>
        </p:spPr>
        <p:txBody>
          <a:bodyPr>
            <a:normAutofit/>
          </a:bodyPr>
          <a:lstStyle/>
          <a:p>
            <a:r>
              <a:rPr lang="fi-FI" sz="3200" b="1" noProof="0" dirty="0">
                <a:latin typeface="Arial"/>
                <a:ea typeface="+mj-lt"/>
                <a:cs typeface="Arial"/>
              </a:rPr>
              <a:t>Segregaatiosuunnistus </a:t>
            </a:r>
            <a:endParaRPr lang="fi-FI" b="1" noProof="0" dirty="0">
              <a:latin typeface="Arial"/>
              <a:ea typeface="+mj-lt"/>
              <a:cs typeface="Arial"/>
            </a:endParaRPr>
          </a:p>
        </p:txBody>
      </p:sp>
      <p:pic>
        <p:nvPicPr>
          <p:cNvPr id="32" name="Picture 31" descr="A black background with white dots&#10;&#10;AI-generated content may be incorrect.">
            <a:extLst>
              <a:ext uri="{FF2B5EF4-FFF2-40B4-BE49-F238E27FC236}">
                <a16:creationId xmlns:a16="http://schemas.microsoft.com/office/drawing/2014/main" id="{E1C34241-7FEE-AC09-1192-1281DAA51A4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283" t="22165" r="9735" b="1031"/>
          <a:stretch>
            <a:fillRect/>
          </a:stretch>
        </p:blipFill>
        <p:spPr>
          <a:xfrm>
            <a:off x="10991839" y="492447"/>
            <a:ext cx="861191" cy="37245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A3B2A38-7FB4-A58F-70DC-812556BA413C}"/>
              </a:ext>
            </a:extLst>
          </p:cNvPr>
          <p:cNvSpPr/>
          <p:nvPr/>
        </p:nvSpPr>
        <p:spPr>
          <a:xfrm>
            <a:off x="1688425" y="1146884"/>
            <a:ext cx="124954" cy="927448"/>
          </a:xfrm>
          <a:prstGeom prst="rect">
            <a:avLst/>
          </a:prstGeom>
          <a:solidFill>
            <a:srgbClr val="006E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827956B-CB76-B736-73E3-F1D29084E830}"/>
              </a:ext>
            </a:extLst>
          </p:cNvPr>
          <p:cNvSpPr/>
          <p:nvPr/>
        </p:nvSpPr>
        <p:spPr>
          <a:xfrm>
            <a:off x="1809181" y="1145468"/>
            <a:ext cx="8570807" cy="9230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91DBDD1-9C04-E7E8-3E4A-EEB2D151849C}"/>
              </a:ext>
            </a:extLst>
          </p:cNvPr>
          <p:cNvSpPr txBox="1"/>
          <p:nvPr/>
        </p:nvSpPr>
        <p:spPr>
          <a:xfrm>
            <a:off x="1898864" y="1403749"/>
            <a:ext cx="820694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b="1" noProof="0" dirty="0">
                <a:latin typeface="Arial"/>
                <a:ea typeface="+mn-lt"/>
                <a:cs typeface="Arial"/>
              </a:rPr>
              <a:t>Jaetaan osallistujat viiteen ryhmään. </a:t>
            </a:r>
            <a:endParaRPr lang="fi-FI" b="1" noProof="0" dirty="0">
              <a:latin typeface="Arial"/>
              <a:cs typeface="Arial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B19085F-6E6C-A587-92FA-BA607A893405}"/>
              </a:ext>
            </a:extLst>
          </p:cNvPr>
          <p:cNvSpPr/>
          <p:nvPr/>
        </p:nvSpPr>
        <p:spPr>
          <a:xfrm>
            <a:off x="1682903" y="2245710"/>
            <a:ext cx="124954" cy="927448"/>
          </a:xfrm>
          <a:prstGeom prst="rect">
            <a:avLst/>
          </a:prstGeom>
          <a:solidFill>
            <a:srgbClr val="E8B6C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2251C05-0259-8B0B-0C96-3472D3E2FBF8}"/>
              </a:ext>
            </a:extLst>
          </p:cNvPr>
          <p:cNvSpPr/>
          <p:nvPr/>
        </p:nvSpPr>
        <p:spPr>
          <a:xfrm>
            <a:off x="1809180" y="2244294"/>
            <a:ext cx="8570807" cy="9230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597290E-CBEC-88E1-7E79-D49C16B9A526}"/>
              </a:ext>
            </a:extLst>
          </p:cNvPr>
          <p:cNvSpPr txBox="1"/>
          <p:nvPr/>
        </p:nvSpPr>
        <p:spPr>
          <a:xfrm>
            <a:off x="1888435" y="2545521"/>
            <a:ext cx="6096000" cy="3231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 rtl="0">
              <a:lnSpc>
                <a:spcPts val="1800"/>
              </a:lnSpc>
            </a:pPr>
            <a:r>
              <a:rPr lang="fi-FI" sz="1800" b="1" i="0" u="none" strike="noStrike" baseline="0" noProof="0" dirty="0">
                <a:solidFill>
                  <a:srgbClr val="000000"/>
                </a:solidFill>
                <a:latin typeface="Arial"/>
                <a:ea typeface="Segoe UI"/>
                <a:cs typeface="Segoe UI"/>
              </a:rPr>
              <a:t>Jokainen ryhmä asettuu omalle rastilleen</a:t>
            </a:r>
            <a:r>
              <a:rPr lang="fi-FI" b="1" noProof="0" dirty="0">
                <a:solidFill>
                  <a:srgbClr val="000000"/>
                </a:solidFill>
                <a:latin typeface="Arial"/>
                <a:ea typeface="Segoe UI"/>
                <a:cs typeface="Segoe UI"/>
              </a:rPr>
              <a:t>.</a:t>
            </a:r>
            <a:endParaRPr lang="fi-FI" sz="1800" b="0" i="0" noProof="0" dirty="0">
              <a:solidFill>
                <a:srgbClr val="000000"/>
              </a:solidFill>
              <a:latin typeface="Arial"/>
              <a:ea typeface="Segoe UI"/>
              <a:cs typeface="Segoe U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21FABE-2BFF-F5BC-C416-7030D2F64013}"/>
              </a:ext>
            </a:extLst>
          </p:cNvPr>
          <p:cNvSpPr txBox="1"/>
          <p:nvPr/>
        </p:nvSpPr>
        <p:spPr>
          <a:xfrm>
            <a:off x="1899478" y="3622261"/>
            <a:ext cx="807278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 rtl="0"/>
            <a:r>
              <a:rPr lang="fi-FI" sz="1800" b="1" i="0" u="none" strike="noStrike" noProof="0" dirty="0">
                <a:solidFill>
                  <a:srgbClr val="000000"/>
                </a:solidFill>
                <a:latin typeface="Arial"/>
                <a:ea typeface="Segoe UI"/>
                <a:cs typeface="Segoe UI"/>
              </a:rPr>
              <a:t>Yhdellä rastilla ollaan neljä minuuttia ja tehdään tehtävät yhdessä</a:t>
            </a:r>
            <a:r>
              <a:rPr lang="fi-FI" b="1" noProof="0" dirty="0">
                <a:solidFill>
                  <a:srgbClr val="000000"/>
                </a:solidFill>
                <a:latin typeface="Arial"/>
                <a:ea typeface="Segoe UI"/>
                <a:cs typeface="Segoe UI"/>
              </a:rPr>
              <a:t>.</a:t>
            </a:r>
            <a:r>
              <a:rPr lang="fi-FI" sz="1800" b="1" i="0" u="none" strike="noStrike" noProof="0" dirty="0">
                <a:solidFill>
                  <a:srgbClr val="000000"/>
                </a:solidFill>
                <a:latin typeface="Arial"/>
                <a:ea typeface="Segoe UI"/>
                <a:cs typeface="Segoe UI"/>
              </a:rPr>
              <a:t> </a:t>
            </a:r>
            <a:r>
              <a:rPr lang="fi-FI" sz="1800" b="0" i="0" u="none" strike="noStrike" noProof="0" dirty="0">
                <a:solidFill>
                  <a:srgbClr val="000000"/>
                </a:solidFill>
                <a:latin typeface="Arial"/>
                <a:ea typeface="Segoe UI"/>
                <a:cs typeface="Segoe UI"/>
              </a:rPr>
              <a:t>​</a:t>
            </a:r>
            <a:r>
              <a:rPr lang="fi-FI" sz="1800" b="0" i="0" noProof="0" dirty="0">
                <a:solidFill>
                  <a:srgbClr val="000000"/>
                </a:solidFill>
                <a:latin typeface="Arial"/>
                <a:ea typeface="Segoe UI"/>
                <a:cs typeface="Segoe UI"/>
              </a:rPr>
              <a:t>​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CEFC871-016D-906B-6886-C5E6CBFF8DBE}"/>
              </a:ext>
            </a:extLst>
          </p:cNvPr>
          <p:cNvSpPr/>
          <p:nvPr/>
        </p:nvSpPr>
        <p:spPr>
          <a:xfrm>
            <a:off x="1682903" y="3344536"/>
            <a:ext cx="124954" cy="927448"/>
          </a:xfrm>
          <a:prstGeom prst="rect">
            <a:avLst/>
          </a:prstGeom>
          <a:solidFill>
            <a:srgbClr val="006E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9351531-7765-E7B5-946B-7B5EE6627073}"/>
              </a:ext>
            </a:extLst>
          </p:cNvPr>
          <p:cNvSpPr/>
          <p:nvPr/>
        </p:nvSpPr>
        <p:spPr>
          <a:xfrm>
            <a:off x="1798136" y="5507642"/>
            <a:ext cx="8570807" cy="9230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4F441BD-4FD1-418D-5EA6-5C34CDB6E836}"/>
              </a:ext>
            </a:extLst>
          </p:cNvPr>
          <p:cNvSpPr/>
          <p:nvPr/>
        </p:nvSpPr>
        <p:spPr>
          <a:xfrm>
            <a:off x="1671859" y="4410232"/>
            <a:ext cx="124954" cy="927448"/>
          </a:xfrm>
          <a:prstGeom prst="rect">
            <a:avLst/>
          </a:prstGeom>
          <a:solidFill>
            <a:srgbClr val="E8B6C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DBFA30F-0A6A-F847-3CD3-B15517865141}"/>
              </a:ext>
            </a:extLst>
          </p:cNvPr>
          <p:cNvSpPr/>
          <p:nvPr/>
        </p:nvSpPr>
        <p:spPr>
          <a:xfrm>
            <a:off x="1798136" y="4408816"/>
            <a:ext cx="8570807" cy="9230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88D86BE-A10C-D176-6373-CAF144CA080B}"/>
              </a:ext>
            </a:extLst>
          </p:cNvPr>
          <p:cNvSpPr txBox="1"/>
          <p:nvPr/>
        </p:nvSpPr>
        <p:spPr>
          <a:xfrm>
            <a:off x="1888434" y="5782111"/>
            <a:ext cx="807278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b="1" noProof="0" dirty="0">
                <a:latin typeface="Arial"/>
                <a:cs typeface="Arial"/>
              </a:rPr>
              <a:t>Jatketaan niin kauan, kunnes kaikki ryhmät ovat kiertäneet kaikki rastit.</a:t>
            </a:r>
            <a:endParaRPr lang="fi-FI" noProof="0" dirty="0">
              <a:latin typeface="Arial"/>
              <a:cs typeface="Arial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F5C6D88-B482-641B-658D-23642567B2DD}"/>
              </a:ext>
            </a:extLst>
          </p:cNvPr>
          <p:cNvSpPr/>
          <p:nvPr/>
        </p:nvSpPr>
        <p:spPr>
          <a:xfrm>
            <a:off x="1671859" y="5509058"/>
            <a:ext cx="124954" cy="927448"/>
          </a:xfrm>
          <a:prstGeom prst="rect">
            <a:avLst/>
          </a:prstGeom>
          <a:solidFill>
            <a:srgbClr val="006E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C731293-49C0-9614-D2E9-0023073C9C1B}"/>
              </a:ext>
            </a:extLst>
          </p:cNvPr>
          <p:cNvSpPr txBox="1"/>
          <p:nvPr/>
        </p:nvSpPr>
        <p:spPr>
          <a:xfrm>
            <a:off x="1899478" y="4715565"/>
            <a:ext cx="8072782" cy="3231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 rtl="0">
              <a:lnSpc>
                <a:spcPts val="1800"/>
              </a:lnSpc>
            </a:pPr>
            <a:r>
              <a:rPr lang="fi-FI" sz="1800" b="1" i="0" u="none" strike="noStrike" baseline="0" noProof="0" dirty="0">
                <a:solidFill>
                  <a:srgbClr val="000000"/>
                </a:solidFill>
                <a:latin typeface="Arial"/>
                <a:ea typeface="Segoe UI"/>
                <a:cs typeface="Segoe UI"/>
              </a:rPr>
              <a:t>Kun aika on kulunut, vaihdetaan järjestyksessä seuraavalle rastille</a:t>
            </a:r>
            <a:r>
              <a:rPr lang="fi-FI" b="1" noProof="0" dirty="0">
                <a:solidFill>
                  <a:srgbClr val="000000"/>
                </a:solidFill>
                <a:latin typeface="Arial"/>
                <a:ea typeface="Segoe UI"/>
                <a:cs typeface="Segoe UI"/>
              </a:rPr>
              <a:t>.</a:t>
            </a:r>
            <a:endParaRPr lang="fi-FI" noProof="0" dirty="0">
              <a:latin typeface="Arial"/>
              <a:cs typeface="Segoe UI"/>
            </a:endParaRP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E1AA525E-A6D0-8472-4570-C422A2CF7B1E}"/>
              </a:ext>
            </a:extLst>
          </p:cNvPr>
          <p:cNvCxnSpPr/>
          <p:nvPr/>
        </p:nvCxnSpPr>
        <p:spPr>
          <a:xfrm flipH="1">
            <a:off x="1184385" y="1159128"/>
            <a:ext cx="16182" cy="5281734"/>
          </a:xfrm>
          <a:prstGeom prst="straightConnector1">
            <a:avLst/>
          </a:prstGeom>
          <a:ln w="57150">
            <a:solidFill>
              <a:srgbClr val="006E6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Oval 23">
            <a:extLst>
              <a:ext uri="{FF2B5EF4-FFF2-40B4-BE49-F238E27FC236}">
                <a16:creationId xmlns:a16="http://schemas.microsoft.com/office/drawing/2014/main" id="{A94F9877-915D-5BEA-3417-3CBFBBF87F97}"/>
              </a:ext>
            </a:extLst>
          </p:cNvPr>
          <p:cNvSpPr/>
          <p:nvPr/>
        </p:nvSpPr>
        <p:spPr>
          <a:xfrm>
            <a:off x="1083743" y="1507244"/>
            <a:ext cx="216296" cy="222250"/>
          </a:xfrm>
          <a:prstGeom prst="ellipse">
            <a:avLst/>
          </a:prstGeom>
          <a:solidFill>
            <a:srgbClr val="006E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A3F0F6C3-C6F0-6B48-F2DB-DC39C98CC4EA}"/>
              </a:ext>
            </a:extLst>
          </p:cNvPr>
          <p:cNvSpPr/>
          <p:nvPr/>
        </p:nvSpPr>
        <p:spPr>
          <a:xfrm>
            <a:off x="1087625" y="2595026"/>
            <a:ext cx="216296" cy="222250"/>
          </a:xfrm>
          <a:prstGeom prst="ellipse">
            <a:avLst/>
          </a:prstGeom>
          <a:solidFill>
            <a:srgbClr val="E8B6C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358A7000-8E89-AE1F-1F07-D8428A218258}"/>
              </a:ext>
            </a:extLst>
          </p:cNvPr>
          <p:cNvSpPr/>
          <p:nvPr/>
        </p:nvSpPr>
        <p:spPr>
          <a:xfrm>
            <a:off x="1085211" y="3688330"/>
            <a:ext cx="216296" cy="222250"/>
          </a:xfrm>
          <a:prstGeom prst="ellipse">
            <a:avLst/>
          </a:prstGeom>
          <a:solidFill>
            <a:srgbClr val="006E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BB9D4774-A470-52A3-DFEA-58BFEC47AA8E}"/>
              </a:ext>
            </a:extLst>
          </p:cNvPr>
          <p:cNvSpPr/>
          <p:nvPr/>
        </p:nvSpPr>
        <p:spPr>
          <a:xfrm>
            <a:off x="1076581" y="4792678"/>
            <a:ext cx="216296" cy="222250"/>
          </a:xfrm>
          <a:prstGeom prst="ellipse">
            <a:avLst/>
          </a:prstGeom>
          <a:solidFill>
            <a:srgbClr val="E8B6C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EE0302EC-B1E7-7DE8-0567-6162DBADF10F}"/>
              </a:ext>
            </a:extLst>
          </p:cNvPr>
          <p:cNvSpPr/>
          <p:nvPr/>
        </p:nvSpPr>
        <p:spPr>
          <a:xfrm>
            <a:off x="1074167" y="5885982"/>
            <a:ext cx="216296" cy="222250"/>
          </a:xfrm>
          <a:prstGeom prst="ellipse">
            <a:avLst/>
          </a:prstGeom>
          <a:solidFill>
            <a:srgbClr val="006E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5469228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76B18E-06A8-CC64-0D16-5AED45266E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EFD2F-30B3-8E0E-3D46-F5588DEA37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1796" y="638456"/>
            <a:ext cx="10468563" cy="864600"/>
          </a:xfrm>
        </p:spPr>
        <p:txBody>
          <a:bodyPr>
            <a:normAutofit/>
          </a:bodyPr>
          <a:lstStyle/>
          <a:p>
            <a:r>
              <a:rPr lang="fi-FI" sz="3200" b="1" noProof="0" dirty="0">
                <a:latin typeface="Arial"/>
                <a:ea typeface="+mj-lt"/>
                <a:cs typeface="Arial"/>
              </a:rPr>
              <a:t>Sukupuolittuneet ammattinimikkeet</a:t>
            </a:r>
            <a:endParaRPr lang="fi-FI" b="1" noProof="0" dirty="0">
              <a:latin typeface="Arial"/>
              <a:cs typeface="Arial"/>
            </a:endParaRPr>
          </a:p>
        </p:txBody>
      </p:sp>
      <p:pic>
        <p:nvPicPr>
          <p:cNvPr id="32" name="Picture 31" descr="A black background with white dots&#10;&#10;AI-generated content may be incorrect.">
            <a:extLst>
              <a:ext uri="{FF2B5EF4-FFF2-40B4-BE49-F238E27FC236}">
                <a16:creationId xmlns:a16="http://schemas.microsoft.com/office/drawing/2014/main" id="{4B598901-C9FE-87B4-A75B-D545761C18C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283" t="22165" r="9735" b="1031"/>
          <a:stretch>
            <a:fillRect/>
          </a:stretch>
        </p:blipFill>
        <p:spPr>
          <a:xfrm>
            <a:off x="10897894" y="492447"/>
            <a:ext cx="861191" cy="37245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569660A-DE85-C1A4-EAE0-00F7EA72A677}"/>
              </a:ext>
            </a:extLst>
          </p:cNvPr>
          <p:cNvSpPr/>
          <p:nvPr/>
        </p:nvSpPr>
        <p:spPr>
          <a:xfrm>
            <a:off x="525264" y="1552564"/>
            <a:ext cx="11331751" cy="44772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l" rtl="0"/>
            <a:r>
              <a:rPr lang="fi-FI" sz="1800" b="0" i="0" noProof="0" dirty="0">
                <a:solidFill>
                  <a:srgbClr val="000000"/>
                </a:solidFill>
                <a:latin typeface="Arial"/>
                <a:ea typeface="Segoe UI"/>
                <a:cs typeface="Segoe UI"/>
              </a:rPr>
              <a:t>​</a:t>
            </a:r>
            <a:endParaRPr lang="fi-FI" noProof="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1127DC1-AC66-D12F-6117-77395963CBE6}"/>
              </a:ext>
            </a:extLst>
          </p:cNvPr>
          <p:cNvSpPr txBox="1"/>
          <p:nvPr/>
        </p:nvSpPr>
        <p:spPr>
          <a:xfrm>
            <a:off x="955952" y="1810845"/>
            <a:ext cx="7881592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b="1" noProof="0" dirty="0">
                <a:latin typeface="Arial"/>
                <a:ea typeface="+mn-lt"/>
                <a:cs typeface="Arial"/>
              </a:rPr>
              <a:t>Kirjoittakaa erilliselle paperille mieleenne tulevia sukupuolen ilmaisevia ammattinimikkeitä, esim. palomies.</a:t>
            </a:r>
            <a:endParaRPr lang="fi-FI" b="1" noProof="0" dirty="0">
              <a:latin typeface="Arial"/>
              <a:cs typeface="Arial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5ABE2C3-AF15-52CF-8820-EF6D5BFFCD06}"/>
              </a:ext>
            </a:extLst>
          </p:cNvPr>
          <p:cNvSpPr txBox="1"/>
          <p:nvPr/>
        </p:nvSpPr>
        <p:spPr>
          <a:xfrm>
            <a:off x="855945" y="511479"/>
            <a:ext cx="6096000" cy="35394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1700" b="1" noProof="0" dirty="0">
                <a:solidFill>
                  <a:srgbClr val="006E6B"/>
                </a:solidFill>
                <a:latin typeface="Arial"/>
              </a:rPr>
              <a:t>Rasti 1:</a:t>
            </a:r>
            <a:endParaRPr lang="fi-FI" b="1" noProof="0" dirty="0">
              <a:latin typeface="Arial"/>
              <a:cs typeface="Arial"/>
            </a:endParaRP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39EFBF53-ECEC-0380-C5EA-EF92FF83E873}"/>
              </a:ext>
            </a:extLst>
          </p:cNvPr>
          <p:cNvCxnSpPr/>
          <p:nvPr/>
        </p:nvCxnSpPr>
        <p:spPr>
          <a:xfrm>
            <a:off x="711200" y="2768599"/>
            <a:ext cx="7683500" cy="0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4BB633D1-071C-5026-DF20-7621F68C4BD4}"/>
              </a:ext>
            </a:extLst>
          </p:cNvPr>
          <p:cNvSpPr txBox="1"/>
          <p:nvPr/>
        </p:nvSpPr>
        <p:spPr>
          <a:xfrm>
            <a:off x="958100" y="3147164"/>
            <a:ext cx="670887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 rtl="0"/>
            <a:r>
              <a:rPr lang="fi-FI" sz="1800" b="0" i="0" noProof="0" dirty="0">
                <a:solidFill>
                  <a:srgbClr val="000000"/>
                </a:solidFill>
                <a:latin typeface="Arial"/>
                <a:ea typeface="Segoe UI"/>
                <a:cs typeface="Segoe UI"/>
              </a:rPr>
              <a:t>​</a:t>
            </a:r>
            <a:r>
              <a:rPr lang="fi-FI" sz="1800" b="1" i="0" u="none" strike="noStrike" noProof="0" dirty="0">
                <a:solidFill>
                  <a:srgbClr val="000000"/>
                </a:solidFill>
                <a:latin typeface="Arial"/>
                <a:ea typeface="Segoe UI"/>
                <a:cs typeface="Segoe UI"/>
              </a:rPr>
              <a:t>Tiedättekö niille neutraalimpia termejä, esim. pelastaja? </a:t>
            </a:r>
            <a:r>
              <a:rPr lang="fi-FI" sz="1800" b="0" i="0" u="none" strike="noStrike" noProof="0" dirty="0">
                <a:solidFill>
                  <a:srgbClr val="000000"/>
                </a:solidFill>
                <a:latin typeface="Arial"/>
                <a:ea typeface="Segoe UI"/>
                <a:cs typeface="Segoe UI"/>
              </a:rPr>
              <a:t>​</a:t>
            </a:r>
            <a:r>
              <a:rPr lang="fi-FI" sz="1800" b="0" i="0" noProof="0" dirty="0">
                <a:solidFill>
                  <a:srgbClr val="000000"/>
                </a:solidFill>
                <a:latin typeface="Arial"/>
                <a:ea typeface="Segoe UI"/>
                <a:cs typeface="Segoe UI"/>
              </a:rPr>
              <a:t>​</a:t>
            </a:r>
            <a:endParaRPr lang="fi-FI" noProof="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F072AE5-7811-427B-7CA4-91BFD0770D79}"/>
              </a:ext>
            </a:extLst>
          </p:cNvPr>
          <p:cNvSpPr/>
          <p:nvPr/>
        </p:nvSpPr>
        <p:spPr>
          <a:xfrm>
            <a:off x="8686800" y="1968500"/>
            <a:ext cx="2933699" cy="3784600"/>
          </a:xfrm>
          <a:prstGeom prst="roundRect">
            <a:avLst/>
          </a:prstGeom>
          <a:solidFill>
            <a:srgbClr val="B3DED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623C380-5692-36FB-2C8B-60E5BA5C24B2}"/>
              </a:ext>
            </a:extLst>
          </p:cNvPr>
          <p:cNvSpPr/>
          <p:nvPr/>
        </p:nvSpPr>
        <p:spPr>
          <a:xfrm>
            <a:off x="1531306" y="4818170"/>
            <a:ext cx="5089219" cy="642655"/>
          </a:xfrm>
          <a:prstGeom prst="roundRect">
            <a:avLst/>
          </a:prstGeom>
          <a:solidFill>
            <a:srgbClr val="E8B6C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C9333E-5B3E-DE37-2130-D44056942BA5}"/>
              </a:ext>
            </a:extLst>
          </p:cNvPr>
          <p:cNvSpPr txBox="1"/>
          <p:nvPr/>
        </p:nvSpPr>
        <p:spPr>
          <a:xfrm>
            <a:off x="1691014" y="4952999"/>
            <a:ext cx="353338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1800" b="1" i="0" u="none" strike="noStrike" baseline="0" noProof="0" dirty="0">
                <a:solidFill>
                  <a:srgbClr val="000000"/>
                </a:solidFill>
                <a:latin typeface="Arial"/>
              </a:rPr>
              <a:t>Kirjoittakaa nämäkin paperille.</a:t>
            </a:r>
            <a:endParaRPr lang="fi-FI" noProof="0" dirty="0">
              <a:latin typeface="Arial"/>
              <a:cs typeface="Arial"/>
            </a:endParaRP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6ED9A44E-99AA-A866-3D96-903A12389594}"/>
              </a:ext>
            </a:extLst>
          </p:cNvPr>
          <p:cNvSpPr/>
          <p:nvPr/>
        </p:nvSpPr>
        <p:spPr>
          <a:xfrm>
            <a:off x="848986" y="5039638"/>
            <a:ext cx="466595" cy="250172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E8E8AEB2-77C6-348F-D5E4-58DE240054A5}"/>
              </a:ext>
            </a:extLst>
          </p:cNvPr>
          <p:cNvSpPr/>
          <p:nvPr/>
        </p:nvSpPr>
        <p:spPr>
          <a:xfrm>
            <a:off x="8972115" y="2371421"/>
            <a:ext cx="2362199" cy="29718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D2E4FE0-5E76-4865-08C4-9BB2983B36A4}"/>
              </a:ext>
            </a:extLst>
          </p:cNvPr>
          <p:cNvCxnSpPr/>
          <p:nvPr/>
        </p:nvCxnSpPr>
        <p:spPr>
          <a:xfrm>
            <a:off x="9311188" y="2998591"/>
            <a:ext cx="1689100" cy="1657"/>
          </a:xfrm>
          <a:prstGeom prst="straightConnector1">
            <a:avLst/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96CAF5F-D906-C0D3-5EB2-1D71E59798C8}"/>
              </a:ext>
            </a:extLst>
          </p:cNvPr>
          <p:cNvCxnSpPr>
            <a:cxnSpLocks/>
          </p:cNvCxnSpPr>
          <p:nvPr/>
        </p:nvCxnSpPr>
        <p:spPr>
          <a:xfrm>
            <a:off x="9311187" y="3358713"/>
            <a:ext cx="1689100" cy="1657"/>
          </a:xfrm>
          <a:prstGeom prst="straightConnector1">
            <a:avLst/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0D279086-5003-9711-F647-CB740C05E9E2}"/>
              </a:ext>
            </a:extLst>
          </p:cNvPr>
          <p:cNvCxnSpPr>
            <a:cxnSpLocks/>
          </p:cNvCxnSpPr>
          <p:nvPr/>
        </p:nvCxnSpPr>
        <p:spPr>
          <a:xfrm>
            <a:off x="9311186" y="3703177"/>
            <a:ext cx="1689100" cy="1657"/>
          </a:xfrm>
          <a:prstGeom prst="straightConnector1">
            <a:avLst/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1E8FF5FB-2BBE-C3F0-B35E-2EDE38EEA3F8}"/>
              </a:ext>
            </a:extLst>
          </p:cNvPr>
          <p:cNvCxnSpPr>
            <a:cxnSpLocks/>
          </p:cNvCxnSpPr>
          <p:nvPr/>
        </p:nvCxnSpPr>
        <p:spPr>
          <a:xfrm>
            <a:off x="9311187" y="4005891"/>
            <a:ext cx="1689100" cy="1657"/>
          </a:xfrm>
          <a:prstGeom prst="straightConnector1">
            <a:avLst/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07A466BE-DF42-318E-819E-97158438E3AE}"/>
              </a:ext>
            </a:extLst>
          </p:cNvPr>
          <p:cNvCxnSpPr>
            <a:cxnSpLocks/>
          </p:cNvCxnSpPr>
          <p:nvPr/>
        </p:nvCxnSpPr>
        <p:spPr>
          <a:xfrm>
            <a:off x="9311186" y="4292945"/>
            <a:ext cx="1689100" cy="1657"/>
          </a:xfrm>
          <a:prstGeom prst="straightConnector1">
            <a:avLst/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E47ACD9E-AE18-FC2A-74FD-162D2CBAB9B5}"/>
              </a:ext>
            </a:extLst>
          </p:cNvPr>
          <p:cNvCxnSpPr>
            <a:cxnSpLocks/>
          </p:cNvCxnSpPr>
          <p:nvPr/>
        </p:nvCxnSpPr>
        <p:spPr>
          <a:xfrm>
            <a:off x="9311185" y="4606094"/>
            <a:ext cx="1689100" cy="1657"/>
          </a:xfrm>
          <a:prstGeom prst="straightConnector1">
            <a:avLst/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A74BB3F6-DD4A-31E3-DD5B-9CE7A1D1D2DC}"/>
              </a:ext>
            </a:extLst>
          </p:cNvPr>
          <p:cNvCxnSpPr>
            <a:cxnSpLocks/>
          </p:cNvCxnSpPr>
          <p:nvPr/>
        </p:nvCxnSpPr>
        <p:spPr>
          <a:xfrm>
            <a:off x="9311185" y="4919245"/>
            <a:ext cx="1689100" cy="1657"/>
          </a:xfrm>
          <a:prstGeom prst="straightConnector1">
            <a:avLst/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5996D86B-8705-BA67-FC89-F4BB70003A7B}"/>
              </a:ext>
            </a:extLst>
          </p:cNvPr>
          <p:cNvSpPr/>
          <p:nvPr/>
        </p:nvSpPr>
        <p:spPr>
          <a:xfrm rot="2580000">
            <a:off x="10780118" y="2325757"/>
            <a:ext cx="801838" cy="363081"/>
          </a:xfrm>
          <a:prstGeom prst="triangle">
            <a:avLst/>
          </a:prstGeom>
          <a:solidFill>
            <a:srgbClr val="E8B6C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6416A25-83D9-A4FC-8E2E-30721332F8E4}"/>
              </a:ext>
            </a:extLst>
          </p:cNvPr>
          <p:cNvSpPr/>
          <p:nvPr/>
        </p:nvSpPr>
        <p:spPr>
          <a:xfrm>
            <a:off x="8687197" y="6299920"/>
            <a:ext cx="667184" cy="112709"/>
          </a:xfrm>
          <a:prstGeom prst="roundRect">
            <a:avLst/>
          </a:prstGeom>
          <a:solidFill>
            <a:srgbClr val="006E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D275459D-CB0A-A50A-C9DC-7A3D5FEE96E8}"/>
              </a:ext>
            </a:extLst>
          </p:cNvPr>
          <p:cNvSpPr/>
          <p:nvPr/>
        </p:nvSpPr>
        <p:spPr>
          <a:xfrm>
            <a:off x="9454415" y="6299920"/>
            <a:ext cx="453198" cy="107489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62F64C66-A9FE-CA5C-2780-69EFE2A6CDF6}"/>
              </a:ext>
            </a:extLst>
          </p:cNvPr>
          <p:cNvSpPr/>
          <p:nvPr/>
        </p:nvSpPr>
        <p:spPr>
          <a:xfrm>
            <a:off x="9991990" y="6299919"/>
            <a:ext cx="453198" cy="107489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BE1728E9-20AC-B910-17F1-7036B22DAFD2}"/>
              </a:ext>
            </a:extLst>
          </p:cNvPr>
          <p:cNvSpPr/>
          <p:nvPr/>
        </p:nvSpPr>
        <p:spPr>
          <a:xfrm>
            <a:off x="10534784" y="6299918"/>
            <a:ext cx="453198" cy="107489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4ED19AAD-41D1-D320-E409-1729D9C6EDDE}"/>
              </a:ext>
            </a:extLst>
          </p:cNvPr>
          <p:cNvSpPr/>
          <p:nvPr/>
        </p:nvSpPr>
        <p:spPr>
          <a:xfrm>
            <a:off x="11093235" y="6299917"/>
            <a:ext cx="453198" cy="107489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26660674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B60D9-9F5D-77E4-2B52-F340A86B2A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3F22A8E-8EAB-DB27-9744-F683BFE5F316}"/>
              </a:ext>
            </a:extLst>
          </p:cNvPr>
          <p:cNvSpPr/>
          <p:nvPr/>
        </p:nvSpPr>
        <p:spPr>
          <a:xfrm>
            <a:off x="525264" y="1552564"/>
            <a:ext cx="11331751" cy="44772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l" rtl="0"/>
            <a:r>
              <a:rPr lang="fi-FI" sz="1800" b="0" i="0" noProof="0" dirty="0">
                <a:solidFill>
                  <a:srgbClr val="000000"/>
                </a:solidFill>
                <a:latin typeface="Arial"/>
                <a:ea typeface="Segoe UI"/>
                <a:cs typeface="Segoe UI"/>
              </a:rPr>
              <a:t>​</a:t>
            </a:r>
            <a:endParaRPr lang="fi-FI" noProof="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B90D713-05CD-8654-0DF6-FBC077400CA9}"/>
              </a:ext>
            </a:extLst>
          </p:cNvPr>
          <p:cNvSpPr/>
          <p:nvPr/>
        </p:nvSpPr>
        <p:spPr>
          <a:xfrm>
            <a:off x="8686800" y="1968500"/>
            <a:ext cx="2933699" cy="3784600"/>
          </a:xfrm>
          <a:prstGeom prst="roundRect">
            <a:avLst/>
          </a:prstGeom>
          <a:solidFill>
            <a:srgbClr val="B3DED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6606EF0-F9D7-313F-DEF7-D1649D0C7F7F}"/>
              </a:ext>
            </a:extLst>
          </p:cNvPr>
          <p:cNvSpPr/>
          <p:nvPr/>
        </p:nvSpPr>
        <p:spPr>
          <a:xfrm>
            <a:off x="8975495" y="2358509"/>
            <a:ext cx="2367642" cy="301426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74EA12F0-5518-6C90-DDBD-4DABCC435A6F}"/>
              </a:ext>
            </a:extLst>
          </p:cNvPr>
          <p:cNvSpPr/>
          <p:nvPr/>
        </p:nvSpPr>
        <p:spPr>
          <a:xfrm>
            <a:off x="1026804" y="3292293"/>
            <a:ext cx="2542261" cy="632217"/>
          </a:xfrm>
          <a:prstGeom prst="round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06D58C-02AF-F451-892F-E2A84BD52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6577" y="628017"/>
            <a:ext cx="10468563" cy="864600"/>
          </a:xfrm>
        </p:spPr>
        <p:txBody>
          <a:bodyPr>
            <a:normAutofit/>
          </a:bodyPr>
          <a:lstStyle/>
          <a:p>
            <a:r>
              <a:rPr lang="fi-FI" sz="3200" b="1" noProof="0" dirty="0">
                <a:latin typeface="Arial"/>
                <a:ea typeface="+mj-lt"/>
                <a:cs typeface="Arial"/>
              </a:rPr>
              <a:t>Sukupuolittunut kuvaviestintä </a:t>
            </a:r>
            <a:endParaRPr lang="fi-FI" b="1" noProof="0" dirty="0">
              <a:latin typeface="Arial"/>
              <a:cs typeface="Arial"/>
            </a:endParaRPr>
          </a:p>
        </p:txBody>
      </p:sp>
      <p:pic>
        <p:nvPicPr>
          <p:cNvPr id="32" name="Picture 31" descr="A black background with white dots&#10;&#10;AI-generated content may be incorrect.">
            <a:extLst>
              <a:ext uri="{FF2B5EF4-FFF2-40B4-BE49-F238E27FC236}">
                <a16:creationId xmlns:a16="http://schemas.microsoft.com/office/drawing/2014/main" id="{B92F5FD4-D98A-1B45-3205-92E7DE04EAB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283" t="22165" r="9735" b="1031"/>
          <a:stretch>
            <a:fillRect/>
          </a:stretch>
        </p:blipFill>
        <p:spPr>
          <a:xfrm>
            <a:off x="10991839" y="492447"/>
            <a:ext cx="861191" cy="37245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CD6F030-B195-1C9D-3608-3A9F3EB0E89D}"/>
              </a:ext>
            </a:extLst>
          </p:cNvPr>
          <p:cNvSpPr txBox="1"/>
          <p:nvPr/>
        </p:nvSpPr>
        <p:spPr>
          <a:xfrm>
            <a:off x="947390" y="1810845"/>
            <a:ext cx="789015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b="1" noProof="0" dirty="0">
                <a:latin typeface="Arial"/>
                <a:ea typeface="+mn-lt"/>
                <a:cs typeface="Arial"/>
              </a:rPr>
              <a:t>Tehkää Google-kuvahaku termeillä: </a:t>
            </a:r>
            <a:endParaRPr lang="fi-FI" b="1" noProof="0" dirty="0">
              <a:latin typeface="Arial"/>
              <a:cs typeface="Arial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626297C-FDB8-B0D2-B1AA-954D59B51B5D}"/>
              </a:ext>
            </a:extLst>
          </p:cNvPr>
          <p:cNvSpPr txBox="1"/>
          <p:nvPr/>
        </p:nvSpPr>
        <p:spPr>
          <a:xfrm>
            <a:off x="855945" y="511479"/>
            <a:ext cx="6096000" cy="35394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1700" b="1" noProof="0" dirty="0">
                <a:solidFill>
                  <a:srgbClr val="006E6B"/>
                </a:solidFill>
                <a:latin typeface="Arial"/>
              </a:rPr>
              <a:t>Rasti 2:</a:t>
            </a:r>
            <a:endParaRPr lang="fi-FI" b="1" noProof="0" dirty="0">
              <a:latin typeface="Arial"/>
              <a:cs typeface="Arial"/>
            </a:endParaRP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E1C7B516-1F3C-E91E-0F96-8981BE7BD65F}"/>
              </a:ext>
            </a:extLst>
          </p:cNvPr>
          <p:cNvCxnSpPr/>
          <p:nvPr/>
        </p:nvCxnSpPr>
        <p:spPr>
          <a:xfrm>
            <a:off x="711200" y="4224750"/>
            <a:ext cx="7683500" cy="0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BC77E58-42A3-7181-2A6C-179CB85F6173}"/>
              </a:ext>
            </a:extLst>
          </p:cNvPr>
          <p:cNvSpPr/>
          <p:nvPr/>
        </p:nvSpPr>
        <p:spPr>
          <a:xfrm>
            <a:off x="1026805" y="2368499"/>
            <a:ext cx="2542261" cy="632217"/>
          </a:xfrm>
          <a:prstGeom prst="roundRect">
            <a:avLst/>
          </a:prstGeom>
          <a:solidFill>
            <a:srgbClr val="E8B6C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0F4865A-8BFC-5006-4DA0-C61710653AC5}"/>
              </a:ext>
            </a:extLst>
          </p:cNvPr>
          <p:cNvSpPr txBox="1"/>
          <p:nvPr/>
        </p:nvSpPr>
        <p:spPr>
          <a:xfrm>
            <a:off x="1186513" y="2503328"/>
            <a:ext cx="2061576" cy="37977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i-FI" b="1" noProof="0" dirty="0">
                <a:solidFill>
                  <a:srgbClr val="000000"/>
                </a:solidFill>
                <a:latin typeface="Arial"/>
              </a:rPr>
              <a:t>insin</a:t>
            </a:r>
            <a:r>
              <a:rPr lang="fi-FI" b="1" noProof="0" dirty="0">
                <a:solidFill>
                  <a:srgbClr val="000000"/>
                </a:solidFill>
                <a:latin typeface="Arial"/>
                <a:ea typeface="+mn-lt"/>
                <a:cs typeface="Arial"/>
              </a:rPr>
              <a:t>ööri </a:t>
            </a:r>
            <a:endParaRPr lang="fi-FI" b="1" noProof="0" dirty="0">
              <a:latin typeface="Arial"/>
              <a:cs typeface="Arial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905E1D42-823B-822C-C9B7-78E3693E7339}"/>
              </a:ext>
            </a:extLst>
          </p:cNvPr>
          <p:cNvSpPr/>
          <p:nvPr/>
        </p:nvSpPr>
        <p:spPr>
          <a:xfrm>
            <a:off x="8972115" y="2366202"/>
            <a:ext cx="2362199" cy="49791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C6A8F9A4-616E-FC14-D293-869A519B5BA5}"/>
              </a:ext>
            </a:extLst>
          </p:cNvPr>
          <p:cNvCxnSpPr>
            <a:cxnSpLocks/>
          </p:cNvCxnSpPr>
          <p:nvPr/>
        </p:nvCxnSpPr>
        <p:spPr>
          <a:xfrm>
            <a:off x="9311187" y="4005891"/>
            <a:ext cx="1689100" cy="1657"/>
          </a:xfrm>
          <a:prstGeom prst="straightConnector1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63BAB1E7-1C79-7273-707D-380818C02A20}"/>
              </a:ext>
            </a:extLst>
          </p:cNvPr>
          <p:cNvCxnSpPr>
            <a:cxnSpLocks/>
          </p:cNvCxnSpPr>
          <p:nvPr/>
        </p:nvCxnSpPr>
        <p:spPr>
          <a:xfrm>
            <a:off x="9311186" y="4292945"/>
            <a:ext cx="1689100" cy="1657"/>
          </a:xfrm>
          <a:prstGeom prst="straightConnector1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EAAFDE99-1603-E742-624A-3164C84CE408}"/>
              </a:ext>
            </a:extLst>
          </p:cNvPr>
          <p:cNvCxnSpPr>
            <a:cxnSpLocks/>
          </p:cNvCxnSpPr>
          <p:nvPr/>
        </p:nvCxnSpPr>
        <p:spPr>
          <a:xfrm>
            <a:off x="9311185" y="4606094"/>
            <a:ext cx="1689100" cy="1657"/>
          </a:xfrm>
          <a:prstGeom prst="straightConnector1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F2FE8464-09C9-BB13-6DA9-D8DCF0227B74}"/>
              </a:ext>
            </a:extLst>
          </p:cNvPr>
          <p:cNvCxnSpPr>
            <a:cxnSpLocks/>
          </p:cNvCxnSpPr>
          <p:nvPr/>
        </p:nvCxnSpPr>
        <p:spPr>
          <a:xfrm>
            <a:off x="9311185" y="4919245"/>
            <a:ext cx="1689100" cy="1657"/>
          </a:xfrm>
          <a:prstGeom prst="straightConnector1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31B5D7B0-E4F0-A8A4-BA7E-2E1859A51994}"/>
              </a:ext>
            </a:extLst>
          </p:cNvPr>
          <p:cNvSpPr txBox="1"/>
          <p:nvPr/>
        </p:nvSpPr>
        <p:spPr>
          <a:xfrm>
            <a:off x="949538" y="4696499"/>
            <a:ext cx="60960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1800" b="1" i="0" u="none" strike="noStrike" baseline="0" noProof="0" dirty="0">
                <a:solidFill>
                  <a:srgbClr val="000000"/>
                </a:solidFill>
                <a:latin typeface="Arial"/>
                <a:cs typeface="Arial"/>
              </a:rPr>
              <a:t>Minkälaisia tuloksia saatte? Mitä huomaatte? </a:t>
            </a:r>
            <a:r>
              <a:rPr lang="fi-FI" sz="1800" b="1" i="0" noProof="0" dirty="0">
                <a:solidFill>
                  <a:srgbClr val="000000"/>
                </a:solidFill>
                <a:latin typeface="Arial"/>
                <a:ea typeface="Aptos"/>
                <a:cs typeface="Arial"/>
              </a:rPr>
              <a:t>​</a:t>
            </a:r>
            <a:endParaRPr lang="fi-FI" b="1" noProof="0" dirty="0">
              <a:latin typeface="Arial"/>
              <a:cs typeface="Arial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E09C1A2A-CE2D-52D5-CCA2-58C7D87E67C1}"/>
              </a:ext>
            </a:extLst>
          </p:cNvPr>
          <p:cNvSpPr/>
          <p:nvPr/>
        </p:nvSpPr>
        <p:spPr>
          <a:xfrm>
            <a:off x="4161771" y="2365155"/>
            <a:ext cx="2542261" cy="632217"/>
          </a:xfrm>
          <a:prstGeom prst="round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258BF12-C766-6D4E-1619-D3BE59CEEF56}"/>
              </a:ext>
            </a:extLst>
          </p:cNvPr>
          <p:cNvSpPr txBox="1"/>
          <p:nvPr/>
        </p:nvSpPr>
        <p:spPr>
          <a:xfrm>
            <a:off x="4321479" y="2499984"/>
            <a:ext cx="2061576" cy="37977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i-FI" b="1" noProof="0" dirty="0" err="1">
                <a:solidFill>
                  <a:srgbClr val="000000"/>
                </a:solidFill>
                <a:latin typeface="Arial"/>
                <a:ea typeface="+mn-lt"/>
                <a:cs typeface="Arial"/>
              </a:rPr>
              <a:t>jurutera</a:t>
            </a:r>
            <a:r>
              <a:rPr lang="fi-FI" b="1" noProof="0" dirty="0">
                <a:solidFill>
                  <a:srgbClr val="000000"/>
                </a:solidFill>
                <a:latin typeface="Arial"/>
                <a:ea typeface="+mn-lt"/>
                <a:cs typeface="Arial"/>
              </a:rPr>
              <a:t> </a:t>
            </a:r>
            <a:endParaRPr lang="fi-FI" b="1" noProof="0" dirty="0">
              <a:latin typeface="Arial"/>
              <a:ea typeface="+mn-lt"/>
              <a:cs typeface="Arial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AC708FD-7626-6E78-F065-9E2BE8811104}"/>
              </a:ext>
            </a:extLst>
          </p:cNvPr>
          <p:cNvSpPr txBox="1"/>
          <p:nvPr/>
        </p:nvSpPr>
        <p:spPr>
          <a:xfrm>
            <a:off x="1191731" y="3421903"/>
            <a:ext cx="2061576" cy="37977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i-FI" b="1" noProof="0" dirty="0">
                <a:solidFill>
                  <a:srgbClr val="000000"/>
                </a:solidFill>
                <a:latin typeface="Arial"/>
                <a:ea typeface="+mn-lt"/>
                <a:cs typeface="Arial"/>
              </a:rPr>
              <a:t>sairaanhoitaja</a:t>
            </a:r>
            <a:endParaRPr lang="fi-FI" b="1" noProof="0" dirty="0">
              <a:latin typeface="Arial"/>
              <a:ea typeface="+mn-lt"/>
              <a:cs typeface="Arial"/>
            </a:endParaRP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CBA34CF9-4205-9549-41F4-EBA30EA3AF9F}"/>
              </a:ext>
            </a:extLst>
          </p:cNvPr>
          <p:cNvSpPr/>
          <p:nvPr/>
        </p:nvSpPr>
        <p:spPr>
          <a:xfrm>
            <a:off x="4166989" y="3283730"/>
            <a:ext cx="2542261" cy="632217"/>
          </a:xfrm>
          <a:prstGeom prst="roundRect">
            <a:avLst/>
          </a:prstGeom>
          <a:solidFill>
            <a:srgbClr val="E8B6C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25C82E7-EF72-46EA-EB2C-4376C8B4DAA4}"/>
              </a:ext>
            </a:extLst>
          </p:cNvPr>
          <p:cNvSpPr txBox="1"/>
          <p:nvPr/>
        </p:nvSpPr>
        <p:spPr>
          <a:xfrm>
            <a:off x="4326697" y="3418559"/>
            <a:ext cx="206157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i-FI" b="1" noProof="0" dirty="0" err="1">
                <a:solidFill>
                  <a:srgbClr val="000000"/>
                </a:solidFill>
                <a:latin typeface="Arial"/>
                <a:ea typeface="+mn-lt"/>
                <a:cs typeface="Arial"/>
              </a:rPr>
              <a:t>infirmiers</a:t>
            </a:r>
            <a:r>
              <a:rPr lang="fi-FI" b="1" noProof="0" dirty="0">
                <a:solidFill>
                  <a:srgbClr val="000000"/>
                </a:solidFill>
                <a:latin typeface="Arial"/>
                <a:ea typeface="+mn-lt"/>
                <a:cs typeface="Arial"/>
              </a:rPr>
              <a:t> </a:t>
            </a:r>
            <a:endParaRPr lang="fi-FI" b="1" noProof="0" dirty="0">
              <a:latin typeface="Arial"/>
              <a:ea typeface="+mn-lt"/>
              <a:cs typeface="Arial"/>
            </a:endParaRP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3DAC8874-A6CB-99F1-BB47-DE2A4B054332}"/>
              </a:ext>
            </a:extLst>
          </p:cNvPr>
          <p:cNvSpPr/>
          <p:nvPr/>
        </p:nvSpPr>
        <p:spPr>
          <a:xfrm>
            <a:off x="9290482" y="3138640"/>
            <a:ext cx="1725460" cy="28914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01A7B458-DE99-1BA1-A6E7-0EFD1EE460C1}"/>
              </a:ext>
            </a:extLst>
          </p:cNvPr>
          <p:cNvSpPr/>
          <p:nvPr/>
        </p:nvSpPr>
        <p:spPr>
          <a:xfrm>
            <a:off x="9209288" y="2507618"/>
            <a:ext cx="165339" cy="172528"/>
          </a:xfrm>
          <a:prstGeom prst="ellipse">
            <a:avLst/>
          </a:prstGeom>
          <a:solidFill>
            <a:srgbClr val="006E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C0CB6686-C1E9-A85E-9DCA-0DCF5D1F1DEE}"/>
              </a:ext>
            </a:extLst>
          </p:cNvPr>
          <p:cNvSpPr/>
          <p:nvPr/>
        </p:nvSpPr>
        <p:spPr>
          <a:xfrm>
            <a:off x="9496342" y="2507618"/>
            <a:ext cx="165339" cy="172528"/>
          </a:xfrm>
          <a:prstGeom prst="ellipse">
            <a:avLst/>
          </a:prstGeom>
          <a:solidFill>
            <a:srgbClr val="E8B6C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BC9C6B7D-F421-6878-8A13-605B933E7465}"/>
              </a:ext>
            </a:extLst>
          </p:cNvPr>
          <p:cNvSpPr/>
          <p:nvPr/>
        </p:nvSpPr>
        <p:spPr>
          <a:xfrm>
            <a:off x="9772958" y="2507618"/>
            <a:ext cx="165339" cy="172528"/>
          </a:xfrm>
          <a:prstGeom prst="ellipse">
            <a:avLst/>
          </a:prstGeom>
          <a:solidFill>
            <a:srgbClr val="006E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948066BC-1E7D-B9EA-9B42-A4BCC5910BCD}"/>
              </a:ext>
            </a:extLst>
          </p:cNvPr>
          <p:cNvSpPr/>
          <p:nvPr/>
        </p:nvSpPr>
        <p:spPr>
          <a:xfrm>
            <a:off x="9658827" y="3284340"/>
            <a:ext cx="373811" cy="381000"/>
          </a:xfrm>
          <a:prstGeom prst="ellipse">
            <a:avLst/>
          </a:prstGeom>
          <a:noFill/>
          <a:ln>
            <a:solidFill>
              <a:srgbClr val="006E6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2C616610-C5B6-45E3-9738-8E9E574C39E9}"/>
              </a:ext>
            </a:extLst>
          </p:cNvPr>
          <p:cNvCxnSpPr/>
          <p:nvPr/>
        </p:nvCxnSpPr>
        <p:spPr>
          <a:xfrm>
            <a:off x="9970698" y="3623094"/>
            <a:ext cx="194094" cy="186905"/>
          </a:xfrm>
          <a:prstGeom prst="straightConnector1">
            <a:avLst/>
          </a:prstGeom>
          <a:ln>
            <a:solidFill>
              <a:srgbClr val="006E6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ED78395A-6F3B-DEBC-8664-B20ED9B75D7E}"/>
              </a:ext>
            </a:extLst>
          </p:cNvPr>
          <p:cNvSpPr/>
          <p:nvPr/>
        </p:nvSpPr>
        <p:spPr>
          <a:xfrm>
            <a:off x="9240431" y="6294701"/>
            <a:ext cx="667184" cy="112709"/>
          </a:xfrm>
          <a:prstGeom prst="roundRect">
            <a:avLst/>
          </a:prstGeom>
          <a:solidFill>
            <a:srgbClr val="006E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A765ACEC-6818-A244-9EBA-7BF93C3268EC}"/>
              </a:ext>
            </a:extLst>
          </p:cNvPr>
          <p:cNvSpPr/>
          <p:nvPr/>
        </p:nvSpPr>
        <p:spPr>
          <a:xfrm>
            <a:off x="9991990" y="6299919"/>
            <a:ext cx="453198" cy="107489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6ADA4406-DF6A-32DB-6836-98F827C8D951}"/>
              </a:ext>
            </a:extLst>
          </p:cNvPr>
          <p:cNvSpPr/>
          <p:nvPr/>
        </p:nvSpPr>
        <p:spPr>
          <a:xfrm>
            <a:off x="10534784" y="6299918"/>
            <a:ext cx="453198" cy="107489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EF4432B0-15A8-9357-B60A-BECE1BA3C4F1}"/>
              </a:ext>
            </a:extLst>
          </p:cNvPr>
          <p:cNvSpPr/>
          <p:nvPr/>
        </p:nvSpPr>
        <p:spPr>
          <a:xfrm>
            <a:off x="11093235" y="6299917"/>
            <a:ext cx="453198" cy="107489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8F0295D3-7EF9-7415-D2B8-A7039A45F4BC}"/>
              </a:ext>
            </a:extLst>
          </p:cNvPr>
          <p:cNvSpPr/>
          <p:nvPr/>
        </p:nvSpPr>
        <p:spPr>
          <a:xfrm>
            <a:off x="8687195" y="6299918"/>
            <a:ext cx="453198" cy="107489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23886616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8DDEC3-F858-4E96-FFAB-0CBEEE694B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1CEAE38-0EC5-CA17-9191-B96B0CA00992}"/>
              </a:ext>
            </a:extLst>
          </p:cNvPr>
          <p:cNvSpPr/>
          <p:nvPr/>
        </p:nvSpPr>
        <p:spPr>
          <a:xfrm>
            <a:off x="525264" y="1521250"/>
            <a:ext cx="11342189" cy="45085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l" rtl="0"/>
            <a:r>
              <a:rPr lang="fi-FI" sz="1800" b="0" i="0" noProof="0" dirty="0">
                <a:solidFill>
                  <a:srgbClr val="000000"/>
                </a:solidFill>
                <a:latin typeface="Arial"/>
                <a:ea typeface="Segoe UI"/>
                <a:cs typeface="Segoe UI"/>
              </a:rPr>
              <a:t>​</a:t>
            </a:r>
            <a:endParaRPr lang="fi-FI" noProof="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EA5A8D8-2911-5DC9-1917-D09854CC6630}"/>
              </a:ext>
            </a:extLst>
          </p:cNvPr>
          <p:cNvSpPr/>
          <p:nvPr/>
        </p:nvSpPr>
        <p:spPr>
          <a:xfrm>
            <a:off x="8686800" y="1968500"/>
            <a:ext cx="2933699" cy="3784600"/>
          </a:xfrm>
          <a:prstGeom prst="roundRect">
            <a:avLst/>
          </a:prstGeom>
          <a:solidFill>
            <a:srgbClr val="B3DED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F0CF717-644C-2607-959C-3BF882B600C0}"/>
              </a:ext>
            </a:extLst>
          </p:cNvPr>
          <p:cNvSpPr/>
          <p:nvPr/>
        </p:nvSpPr>
        <p:spPr>
          <a:xfrm>
            <a:off x="9293864" y="2875207"/>
            <a:ext cx="1725685" cy="166249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94F385-1ED2-163C-87E8-EF88513A7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6577" y="628017"/>
            <a:ext cx="10468563" cy="864600"/>
          </a:xfrm>
        </p:spPr>
        <p:txBody>
          <a:bodyPr>
            <a:normAutofit/>
          </a:bodyPr>
          <a:lstStyle/>
          <a:p>
            <a:r>
              <a:rPr lang="fi-FI" sz="3200" b="1" noProof="0" dirty="0">
                <a:latin typeface="Arial"/>
                <a:ea typeface="+mj-lt"/>
                <a:cs typeface="Arial"/>
              </a:rPr>
              <a:t>Sukupuolijakauma eri aloilla</a:t>
            </a:r>
            <a:endParaRPr lang="fi-FI" b="1" noProof="0" dirty="0">
              <a:latin typeface="Arial"/>
              <a:cs typeface="Arial"/>
            </a:endParaRPr>
          </a:p>
        </p:txBody>
      </p:sp>
      <p:pic>
        <p:nvPicPr>
          <p:cNvPr id="32" name="Picture 31" descr="A black background with white dots&#10;&#10;AI-generated content may be incorrect.">
            <a:extLst>
              <a:ext uri="{FF2B5EF4-FFF2-40B4-BE49-F238E27FC236}">
                <a16:creationId xmlns:a16="http://schemas.microsoft.com/office/drawing/2014/main" id="{4E4C51AE-6F6F-8A48-9A26-FB96F69BBD9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283" t="22165" r="9735" b="1031"/>
          <a:stretch>
            <a:fillRect/>
          </a:stretch>
        </p:blipFill>
        <p:spPr>
          <a:xfrm>
            <a:off x="10991839" y="492447"/>
            <a:ext cx="861191" cy="37245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0FD15CF-9380-C73A-6EA3-794A8051B4FC}"/>
              </a:ext>
            </a:extLst>
          </p:cNvPr>
          <p:cNvSpPr txBox="1"/>
          <p:nvPr/>
        </p:nvSpPr>
        <p:spPr>
          <a:xfrm>
            <a:off x="849810" y="2139653"/>
            <a:ext cx="557125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b="1" noProof="0" dirty="0">
                <a:latin typeface="Arial"/>
                <a:ea typeface="+mn-lt"/>
                <a:cs typeface="Arial"/>
              </a:rPr>
              <a:t>Menkää osoitteeseen </a:t>
            </a:r>
            <a:r>
              <a:rPr lang="fi-FI" b="1" noProof="0" dirty="0">
                <a:latin typeface="Arial"/>
                <a:ea typeface="+mn-lt"/>
                <a:cs typeface="Arial"/>
                <a:hlinkClick r:id="rId4"/>
              </a:rPr>
              <a:t>https://yle.fi/a/74-20047025</a:t>
            </a:r>
            <a:r>
              <a:rPr lang="fi-FI" b="1" noProof="0" dirty="0">
                <a:latin typeface="Arial"/>
                <a:ea typeface="+mn-lt"/>
                <a:cs typeface="Arial"/>
              </a:rPr>
              <a:t> 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70126A9-3A6A-3D56-6CB0-268669D133D3}"/>
              </a:ext>
            </a:extLst>
          </p:cNvPr>
          <p:cNvSpPr txBox="1"/>
          <p:nvPr/>
        </p:nvSpPr>
        <p:spPr>
          <a:xfrm>
            <a:off x="855945" y="511479"/>
            <a:ext cx="6096000" cy="35394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1700" b="1" noProof="0" dirty="0">
                <a:solidFill>
                  <a:srgbClr val="006E6B"/>
                </a:solidFill>
                <a:latin typeface="Arial"/>
              </a:rPr>
              <a:t>Rasti 3:</a:t>
            </a:r>
            <a:endParaRPr lang="fi-FI" b="1" noProof="0" dirty="0">
              <a:latin typeface="Arial"/>
              <a:cs typeface="Arial"/>
            </a:endParaRP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1B7405C1-C299-3433-AD9E-9BD36576FE30}"/>
              </a:ext>
            </a:extLst>
          </p:cNvPr>
          <p:cNvCxnSpPr/>
          <p:nvPr/>
        </p:nvCxnSpPr>
        <p:spPr>
          <a:xfrm flipV="1">
            <a:off x="852118" y="2841668"/>
            <a:ext cx="7386008" cy="20876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A4759D7C-3FB5-3769-C658-62DB15F8C547}"/>
              </a:ext>
            </a:extLst>
          </p:cNvPr>
          <p:cNvCxnSpPr>
            <a:cxnSpLocks/>
          </p:cNvCxnSpPr>
          <p:nvPr/>
        </p:nvCxnSpPr>
        <p:spPr>
          <a:xfrm>
            <a:off x="9311185" y="4919245"/>
            <a:ext cx="1689100" cy="1657"/>
          </a:xfrm>
          <a:prstGeom prst="straightConnector1">
            <a:avLst/>
          </a:prstGeom>
          <a:ln w="57150">
            <a:solidFill>
              <a:srgbClr val="006E6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89212DF8-5982-BC29-EC6F-78FCEEC86BE3}"/>
              </a:ext>
            </a:extLst>
          </p:cNvPr>
          <p:cNvSpPr txBox="1"/>
          <p:nvPr/>
        </p:nvSpPr>
        <p:spPr>
          <a:xfrm>
            <a:off x="855945" y="3141946"/>
            <a:ext cx="6957164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b="1" noProof="0" dirty="0">
                <a:solidFill>
                  <a:srgbClr val="000000"/>
                </a:solidFill>
                <a:latin typeface="Arial"/>
                <a:ea typeface="+mn-lt"/>
                <a:cs typeface="Arial"/>
              </a:rPr>
              <a:t>Etsikää sivulta löytyvän hakukoneen avulla tasa-aloja (eli aloja, joissa sekä miesten että naisten osuus on 40-60%) </a:t>
            </a:r>
            <a:endParaRPr lang="fi-FI" b="1" noProof="0" dirty="0">
              <a:latin typeface="Arial"/>
              <a:cs typeface="Arial"/>
            </a:endParaRPr>
          </a:p>
        </p:txBody>
      </p:sp>
      <p:pic>
        <p:nvPicPr>
          <p:cNvPr id="5" name="Picture 4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C1C698FC-43C9-5B11-83FB-91BF2703D12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7460685" y="4605794"/>
            <a:ext cx="1064974" cy="1080631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8B42E3C-ED58-454E-6163-E7D996953C01}"/>
              </a:ext>
            </a:extLst>
          </p:cNvPr>
          <p:cNvCxnSpPr>
            <a:cxnSpLocks/>
          </p:cNvCxnSpPr>
          <p:nvPr/>
        </p:nvCxnSpPr>
        <p:spPr>
          <a:xfrm flipV="1">
            <a:off x="846898" y="4000326"/>
            <a:ext cx="7386007" cy="15658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E204CFA2-07C4-90CC-273C-63E8890BAFFC}"/>
              </a:ext>
            </a:extLst>
          </p:cNvPr>
          <p:cNvSpPr txBox="1"/>
          <p:nvPr/>
        </p:nvSpPr>
        <p:spPr>
          <a:xfrm>
            <a:off x="855944" y="4321479"/>
            <a:ext cx="695716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b="1" noProof="0" dirty="0">
                <a:solidFill>
                  <a:srgbClr val="000000"/>
                </a:solidFill>
                <a:latin typeface="Arial"/>
                <a:ea typeface="+mn-lt"/>
                <a:cs typeface="Arial"/>
              </a:rPr>
              <a:t>Mitä aloja löydätte? </a:t>
            </a:r>
            <a:endParaRPr lang="fi-FI" b="1" noProof="0" dirty="0">
              <a:latin typeface="Arial"/>
              <a:ea typeface="+mn-lt"/>
              <a:cs typeface="Arial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81ECD1E-3A64-04EA-1BF5-5412FDF4E4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6295" y="3426129"/>
            <a:ext cx="1320453" cy="553755"/>
          </a:xfrm>
          <a:prstGeom prst="rect">
            <a:avLst/>
          </a:prstGeom>
        </p:spPr>
      </p:pic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13E84ADE-0160-6F48-EF73-E2E986B8F659}"/>
              </a:ext>
            </a:extLst>
          </p:cNvPr>
          <p:cNvSpPr/>
          <p:nvPr/>
        </p:nvSpPr>
        <p:spPr>
          <a:xfrm>
            <a:off x="9778313" y="6294701"/>
            <a:ext cx="667184" cy="112709"/>
          </a:xfrm>
          <a:prstGeom prst="roundRect">
            <a:avLst/>
          </a:prstGeom>
          <a:solidFill>
            <a:srgbClr val="006E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3A48C9CE-376B-C41C-07A2-DC90073034F5}"/>
              </a:ext>
            </a:extLst>
          </p:cNvPr>
          <p:cNvSpPr/>
          <p:nvPr/>
        </p:nvSpPr>
        <p:spPr>
          <a:xfrm>
            <a:off x="9238955" y="6299919"/>
            <a:ext cx="453198" cy="107489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F6B9E72D-4960-5CFF-75AB-9666492B9192}"/>
              </a:ext>
            </a:extLst>
          </p:cNvPr>
          <p:cNvSpPr/>
          <p:nvPr/>
        </p:nvSpPr>
        <p:spPr>
          <a:xfrm>
            <a:off x="10534784" y="6299918"/>
            <a:ext cx="453198" cy="107489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01F55A13-DE24-79E3-9B1D-19E86F8036AE}"/>
              </a:ext>
            </a:extLst>
          </p:cNvPr>
          <p:cNvSpPr/>
          <p:nvPr/>
        </p:nvSpPr>
        <p:spPr>
          <a:xfrm>
            <a:off x="11093235" y="6299917"/>
            <a:ext cx="453198" cy="107489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1A938241-EA15-8653-04ED-A9A9D5878235}"/>
              </a:ext>
            </a:extLst>
          </p:cNvPr>
          <p:cNvSpPr/>
          <p:nvPr/>
        </p:nvSpPr>
        <p:spPr>
          <a:xfrm>
            <a:off x="8687195" y="6299918"/>
            <a:ext cx="453198" cy="107489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17428739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519558-23E0-32FE-1744-19F3376183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6BDE4FD-D3BF-3F43-0318-DE466A5B575E}"/>
              </a:ext>
            </a:extLst>
          </p:cNvPr>
          <p:cNvSpPr/>
          <p:nvPr/>
        </p:nvSpPr>
        <p:spPr>
          <a:xfrm>
            <a:off x="525264" y="1505593"/>
            <a:ext cx="11331751" cy="50305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l" rtl="0"/>
            <a:r>
              <a:rPr lang="fi-FI" sz="1800" b="0" i="0" noProof="0" dirty="0">
                <a:solidFill>
                  <a:srgbClr val="000000"/>
                </a:solidFill>
                <a:latin typeface="Arial"/>
                <a:ea typeface="Segoe UI"/>
                <a:cs typeface="Segoe UI"/>
              </a:rPr>
              <a:t>​</a:t>
            </a:r>
            <a:endParaRPr lang="fi-FI" noProof="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E377D3D-0099-67E6-3A28-460F44980A14}"/>
              </a:ext>
            </a:extLst>
          </p:cNvPr>
          <p:cNvSpPr/>
          <p:nvPr/>
        </p:nvSpPr>
        <p:spPr>
          <a:xfrm>
            <a:off x="6829103" y="1637423"/>
            <a:ext cx="4993225" cy="4720679"/>
          </a:xfrm>
          <a:prstGeom prst="rect">
            <a:avLst/>
          </a:prstGeom>
          <a:solidFill>
            <a:srgbClr val="B3DED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>
              <a:solidFill>
                <a:srgbClr val="B3DED7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2CC5747-8F54-A548-435C-54CEA38E4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6577" y="628017"/>
            <a:ext cx="10468563" cy="864600"/>
          </a:xfrm>
        </p:spPr>
        <p:txBody>
          <a:bodyPr>
            <a:normAutofit/>
          </a:bodyPr>
          <a:lstStyle/>
          <a:p>
            <a:r>
              <a:rPr lang="fi-FI" sz="3200" b="1" noProof="0" dirty="0">
                <a:latin typeface="Arial"/>
                <a:ea typeface="+mj-lt"/>
                <a:cs typeface="Arial"/>
              </a:rPr>
              <a:t>Ammattien muutos </a:t>
            </a:r>
            <a:endParaRPr lang="fi-FI" b="1" noProof="0" dirty="0">
              <a:latin typeface="Arial"/>
              <a:cs typeface="Arial"/>
            </a:endParaRPr>
          </a:p>
        </p:txBody>
      </p:sp>
      <p:pic>
        <p:nvPicPr>
          <p:cNvPr id="32" name="Picture 31" descr="A black background with white dots&#10;&#10;AI-generated content may be incorrect.">
            <a:extLst>
              <a:ext uri="{FF2B5EF4-FFF2-40B4-BE49-F238E27FC236}">
                <a16:creationId xmlns:a16="http://schemas.microsoft.com/office/drawing/2014/main" id="{94841881-2EC3-937A-F1B6-E354F8D961B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283" t="22165" r="9735" b="1031"/>
          <a:stretch>
            <a:fillRect/>
          </a:stretch>
        </p:blipFill>
        <p:spPr>
          <a:xfrm>
            <a:off x="10991839" y="492447"/>
            <a:ext cx="861191" cy="37245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631B3CD-964F-C817-AFF8-4DBF86D88B01}"/>
              </a:ext>
            </a:extLst>
          </p:cNvPr>
          <p:cNvSpPr txBox="1"/>
          <p:nvPr/>
        </p:nvSpPr>
        <p:spPr>
          <a:xfrm>
            <a:off x="849810" y="2139653"/>
            <a:ext cx="5776408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b="1" noProof="0" dirty="0">
                <a:latin typeface="Arial"/>
                <a:ea typeface="+mn-lt"/>
                <a:cs typeface="Arial"/>
              </a:rPr>
              <a:t>Katsokaa taulukosta miten naisten osuus Suomen lääkäreistä on muuttunut vuosina 1900-2018.</a:t>
            </a:r>
            <a:endParaRPr lang="fi-FI" b="1" noProof="0" dirty="0">
              <a:latin typeface="Arial"/>
              <a:cs typeface="Arial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69C3CA-236C-7CB1-407A-68647F9A0FFE}"/>
              </a:ext>
            </a:extLst>
          </p:cNvPr>
          <p:cNvSpPr txBox="1"/>
          <p:nvPr/>
        </p:nvSpPr>
        <p:spPr>
          <a:xfrm>
            <a:off x="855945" y="511479"/>
            <a:ext cx="6096000" cy="35394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1700" b="1" noProof="0" dirty="0">
                <a:solidFill>
                  <a:srgbClr val="006E6B"/>
                </a:solidFill>
                <a:latin typeface="Arial"/>
              </a:rPr>
              <a:t>Rasti 4:</a:t>
            </a:r>
            <a:endParaRPr lang="fi-FI" b="1" noProof="0" dirty="0">
              <a:latin typeface="Arial"/>
              <a:cs typeface="Arial"/>
            </a:endParaRP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6190C8D3-3736-FE2A-07C9-52B1F584532F}"/>
              </a:ext>
            </a:extLst>
          </p:cNvPr>
          <p:cNvCxnSpPr/>
          <p:nvPr/>
        </p:nvCxnSpPr>
        <p:spPr>
          <a:xfrm>
            <a:off x="861887" y="3095801"/>
            <a:ext cx="5752406" cy="1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89F0FC08-7690-115C-EC08-7AA4BD1623C3}"/>
              </a:ext>
            </a:extLst>
          </p:cNvPr>
          <p:cNvSpPr txBox="1"/>
          <p:nvPr/>
        </p:nvSpPr>
        <p:spPr>
          <a:xfrm>
            <a:off x="845507" y="3431142"/>
            <a:ext cx="576531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b="1" noProof="0" dirty="0">
                <a:solidFill>
                  <a:srgbClr val="000000"/>
                </a:solidFill>
                <a:latin typeface="Arial"/>
                <a:ea typeface="+mn-lt"/>
                <a:cs typeface="Arial"/>
              </a:rPr>
              <a:t>Mistä tämä voisi johtua? </a:t>
            </a:r>
            <a:endParaRPr lang="fi-FI" b="1" noProof="0" dirty="0">
              <a:latin typeface="Arial"/>
              <a:ea typeface="+mn-lt"/>
              <a:cs typeface="Arial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B62F428-80BE-B51E-EF59-2DDE9E30AFDC}"/>
              </a:ext>
            </a:extLst>
          </p:cNvPr>
          <p:cNvCxnSpPr>
            <a:cxnSpLocks/>
          </p:cNvCxnSpPr>
          <p:nvPr/>
        </p:nvCxnSpPr>
        <p:spPr>
          <a:xfrm flipV="1">
            <a:off x="846898" y="4146464"/>
            <a:ext cx="5773281" cy="31315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787334AC-CE5C-C394-B29F-ED12E615C22F}"/>
              </a:ext>
            </a:extLst>
          </p:cNvPr>
          <p:cNvSpPr txBox="1"/>
          <p:nvPr/>
        </p:nvSpPr>
        <p:spPr>
          <a:xfrm>
            <a:off x="855944" y="4321479"/>
            <a:ext cx="5760367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b="1" noProof="0" dirty="0">
                <a:solidFill>
                  <a:srgbClr val="000000"/>
                </a:solidFill>
                <a:latin typeface="Arial"/>
                <a:ea typeface="+mn-lt"/>
                <a:cs typeface="Arial"/>
              </a:rPr>
              <a:t>Miten muidenkin alojen tilannetta voitaisiin saada muuttumaan? </a:t>
            </a:r>
            <a:endParaRPr lang="fi-FI" b="1" noProof="0" dirty="0">
              <a:latin typeface="Arial"/>
              <a:ea typeface="+mn-lt"/>
              <a:cs typeface="Arial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20A5339B-E8D3-C463-8F42-C87F775087E9}"/>
              </a:ext>
            </a:extLst>
          </p:cNvPr>
          <p:cNvSpPr/>
          <p:nvPr/>
        </p:nvSpPr>
        <p:spPr>
          <a:xfrm>
            <a:off x="9652745" y="6618290"/>
            <a:ext cx="667184" cy="112709"/>
          </a:xfrm>
          <a:prstGeom prst="roundRect">
            <a:avLst/>
          </a:prstGeom>
          <a:solidFill>
            <a:srgbClr val="006E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32BBCBB9-916D-F35A-3164-D4A66AFB49AD}"/>
              </a:ext>
            </a:extLst>
          </p:cNvPr>
          <p:cNvSpPr/>
          <p:nvPr/>
        </p:nvSpPr>
        <p:spPr>
          <a:xfrm>
            <a:off x="8556716" y="6623508"/>
            <a:ext cx="453198" cy="107489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491CAFEE-BE80-6BDA-3FB3-4160A5E83A3F}"/>
              </a:ext>
            </a:extLst>
          </p:cNvPr>
          <p:cNvSpPr/>
          <p:nvPr/>
        </p:nvSpPr>
        <p:spPr>
          <a:xfrm>
            <a:off x="9099510" y="6623507"/>
            <a:ext cx="453198" cy="107489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544644C0-F003-55C4-F2B6-18C9DC0E210D}"/>
              </a:ext>
            </a:extLst>
          </p:cNvPr>
          <p:cNvSpPr/>
          <p:nvPr/>
        </p:nvSpPr>
        <p:spPr>
          <a:xfrm>
            <a:off x="10425180" y="6623506"/>
            <a:ext cx="453198" cy="107489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E3CE2200-93C7-BD95-82B8-03FDA229C1F1}"/>
              </a:ext>
            </a:extLst>
          </p:cNvPr>
          <p:cNvSpPr/>
          <p:nvPr/>
        </p:nvSpPr>
        <p:spPr>
          <a:xfrm>
            <a:off x="8019140" y="6623507"/>
            <a:ext cx="453198" cy="107489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pic>
        <p:nvPicPr>
          <p:cNvPr id="7" name="Kuva 4" descr="Kuva, joka sisältää kohteen teksti, kuvakaappaus, numero, Fontti&#10;&#10;Tekoälyllä luotu sisältö voi olla virheellistä.">
            <a:extLst>
              <a:ext uri="{FF2B5EF4-FFF2-40B4-BE49-F238E27FC236}">
                <a16:creationId xmlns:a16="http://schemas.microsoft.com/office/drawing/2014/main" id="{1B2CC818-65A1-7049-8301-D00D64BEC2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9130" y="1731077"/>
            <a:ext cx="4721433" cy="4532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8613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8A19BB-0C0B-BDDE-28F5-CFC130B83D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C638C448-7578-26D7-5FA7-63C9DC7425F0}"/>
              </a:ext>
            </a:extLst>
          </p:cNvPr>
          <p:cNvSpPr/>
          <p:nvPr/>
        </p:nvSpPr>
        <p:spPr>
          <a:xfrm>
            <a:off x="10879252" y="6299919"/>
            <a:ext cx="667184" cy="112709"/>
          </a:xfrm>
          <a:prstGeom prst="roundRect">
            <a:avLst/>
          </a:prstGeom>
          <a:solidFill>
            <a:srgbClr val="006E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A0B64C1-E96A-5A13-F477-3E5C0FC75EC2}"/>
              </a:ext>
            </a:extLst>
          </p:cNvPr>
          <p:cNvSpPr/>
          <p:nvPr/>
        </p:nvSpPr>
        <p:spPr>
          <a:xfrm>
            <a:off x="525264" y="1500374"/>
            <a:ext cx="11331751" cy="47173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l" rtl="0"/>
            <a:r>
              <a:rPr lang="fi-FI" sz="1800" b="0" i="0" noProof="0" dirty="0">
                <a:solidFill>
                  <a:srgbClr val="000000"/>
                </a:solidFill>
                <a:latin typeface="Arial"/>
                <a:ea typeface="Segoe UI"/>
                <a:cs typeface="Segoe UI"/>
              </a:rPr>
              <a:t>​</a:t>
            </a:r>
            <a:endParaRPr lang="fi-FI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D10FF88-5754-5A42-EA54-948D8A5571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6577" y="628017"/>
            <a:ext cx="10468563" cy="864600"/>
          </a:xfrm>
        </p:spPr>
        <p:txBody>
          <a:bodyPr>
            <a:normAutofit/>
          </a:bodyPr>
          <a:lstStyle/>
          <a:p>
            <a:r>
              <a:rPr lang="fi-FI" sz="3200" b="1" noProof="0" dirty="0">
                <a:latin typeface="Arial"/>
                <a:ea typeface="+mj-lt"/>
                <a:cs typeface="Arial"/>
              </a:rPr>
              <a:t>Diversiteetin hyödyt </a:t>
            </a:r>
            <a:endParaRPr lang="fi-FI" b="1" noProof="0" dirty="0">
              <a:latin typeface="Arial"/>
              <a:cs typeface="Arial"/>
            </a:endParaRPr>
          </a:p>
        </p:txBody>
      </p:sp>
      <p:pic>
        <p:nvPicPr>
          <p:cNvPr id="32" name="Picture 31" descr="A black background with white dots&#10;&#10;AI-generated content may be incorrect.">
            <a:extLst>
              <a:ext uri="{FF2B5EF4-FFF2-40B4-BE49-F238E27FC236}">
                <a16:creationId xmlns:a16="http://schemas.microsoft.com/office/drawing/2014/main" id="{0C3EB698-73C7-1E1D-F581-6C7A4C7C094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283" t="22165" r="9735" b="1031"/>
          <a:stretch>
            <a:fillRect/>
          </a:stretch>
        </p:blipFill>
        <p:spPr>
          <a:xfrm>
            <a:off x="10991839" y="492447"/>
            <a:ext cx="861191" cy="37245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58805AB-45D7-AFC7-F9E4-9EBE497C6806}"/>
              </a:ext>
            </a:extLst>
          </p:cNvPr>
          <p:cNvSpPr txBox="1"/>
          <p:nvPr/>
        </p:nvSpPr>
        <p:spPr>
          <a:xfrm>
            <a:off x="849810" y="2139653"/>
            <a:ext cx="5993011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1600" b="1" noProof="0" dirty="0">
                <a:latin typeface="Arial"/>
                <a:ea typeface="+mn-lt"/>
                <a:cs typeface="Arial"/>
              </a:rPr>
              <a:t>Lukekaa </a:t>
            </a:r>
            <a:r>
              <a:rPr lang="fi-FI" sz="1600" b="1" noProof="0" dirty="0" err="1">
                <a:latin typeface="Arial"/>
                <a:ea typeface="+mn-lt"/>
                <a:cs typeface="Arial"/>
              </a:rPr>
              <a:t>TEK:n</a:t>
            </a:r>
            <a:r>
              <a:rPr lang="fi-FI" sz="1600" b="1" noProof="0" dirty="0">
                <a:latin typeface="Arial"/>
                <a:ea typeface="+mn-lt"/>
                <a:cs typeface="Arial"/>
              </a:rPr>
              <a:t> artikkeli Monimuotoisuus luo parempaa tekniikkaa ja vastatkaa kysymyksiin.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A9A66D7-76BB-04CA-F50A-A0D85227F3A9}"/>
              </a:ext>
            </a:extLst>
          </p:cNvPr>
          <p:cNvSpPr txBox="1"/>
          <p:nvPr/>
        </p:nvSpPr>
        <p:spPr>
          <a:xfrm>
            <a:off x="855945" y="511479"/>
            <a:ext cx="6096000" cy="35394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1700" b="1" noProof="0" dirty="0">
                <a:solidFill>
                  <a:srgbClr val="006E6B"/>
                </a:solidFill>
                <a:latin typeface="Arial"/>
              </a:rPr>
              <a:t>Rasti 5:</a:t>
            </a:r>
            <a:endParaRPr lang="fi-FI" b="1" noProof="0" dirty="0">
              <a:latin typeface="Arial"/>
              <a:cs typeface="Arial"/>
            </a:endParaRP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EBC5FE21-7E89-0483-2BD3-645C9006C36D}"/>
              </a:ext>
            </a:extLst>
          </p:cNvPr>
          <p:cNvCxnSpPr/>
          <p:nvPr/>
        </p:nvCxnSpPr>
        <p:spPr>
          <a:xfrm>
            <a:off x="853995" y="2949980"/>
            <a:ext cx="7328597" cy="10439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4CD64AC5-888C-C418-D339-DE23522C9032}"/>
              </a:ext>
            </a:extLst>
          </p:cNvPr>
          <p:cNvSpPr txBox="1"/>
          <p:nvPr/>
        </p:nvSpPr>
        <p:spPr>
          <a:xfrm>
            <a:off x="854068" y="3142123"/>
            <a:ext cx="5912097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1600" b="1" noProof="0" dirty="0">
                <a:solidFill>
                  <a:srgbClr val="000000"/>
                </a:solidFill>
                <a:latin typeface="Arial"/>
                <a:ea typeface="+mn-lt"/>
                <a:cs typeface="Arial"/>
              </a:rPr>
              <a:t>Mitä tapahtuu, jos tekniikkaa on luomassa keskenään samanlainen (homogeeninen) joukko ihmisiä? 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C30CDBA-279E-3579-4D7A-54441CC612D8}"/>
              </a:ext>
            </a:extLst>
          </p:cNvPr>
          <p:cNvCxnSpPr>
            <a:cxnSpLocks/>
          </p:cNvCxnSpPr>
          <p:nvPr/>
        </p:nvCxnSpPr>
        <p:spPr>
          <a:xfrm>
            <a:off x="855460" y="3968132"/>
            <a:ext cx="7339033" cy="0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6B4F76A0-EC5D-0D77-A33B-0271AC33F62A}"/>
              </a:ext>
            </a:extLst>
          </p:cNvPr>
          <p:cNvSpPr txBox="1"/>
          <p:nvPr/>
        </p:nvSpPr>
        <p:spPr>
          <a:xfrm>
            <a:off x="845506" y="4256914"/>
            <a:ext cx="7165931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1600" b="1" noProof="0" dirty="0">
                <a:solidFill>
                  <a:srgbClr val="000000"/>
                </a:solidFill>
                <a:latin typeface="Arial"/>
                <a:ea typeface="+mn-lt"/>
                <a:cs typeface="Arial"/>
              </a:rPr>
              <a:t>Mistä on suuri hyöty, kun kehitetään uutta teknologiaa? </a:t>
            </a:r>
            <a:endParaRPr lang="fi-FI" sz="1600" b="1" noProof="0" dirty="0">
              <a:latin typeface="Arial"/>
              <a:cs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C235DD9-C60D-8FA1-18D7-F3BBD0780322}"/>
              </a:ext>
            </a:extLst>
          </p:cNvPr>
          <p:cNvSpPr txBox="1"/>
          <p:nvPr/>
        </p:nvSpPr>
        <p:spPr>
          <a:xfrm>
            <a:off x="854066" y="5171736"/>
            <a:ext cx="7326645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1600" b="1" i="0" u="none" strike="noStrike" baseline="0" noProof="0" dirty="0">
                <a:solidFill>
                  <a:srgbClr val="000000"/>
                </a:solidFill>
                <a:latin typeface="Arial"/>
                <a:ea typeface="Segoe UI"/>
                <a:cs typeface="Arial"/>
              </a:rPr>
              <a:t>Mitä kerrotaan yrityksistä, joissa </a:t>
            </a:r>
            <a:r>
              <a:rPr lang="fi-FI" sz="1600" b="1" noProof="0" dirty="0">
                <a:solidFill>
                  <a:srgbClr val="000000"/>
                </a:solidFill>
                <a:latin typeface="Arial"/>
                <a:ea typeface="Segoe UI"/>
                <a:cs typeface="Arial"/>
              </a:rPr>
              <a:t>työntekijöiden sukupuolijakauma on</a:t>
            </a:r>
            <a:br>
              <a:rPr lang="fi-FI" sz="1600" b="1" noProof="0" dirty="0">
                <a:solidFill>
                  <a:srgbClr val="000000"/>
                </a:solidFill>
                <a:latin typeface="Arial"/>
                <a:ea typeface="Segoe UI"/>
                <a:cs typeface="Arial"/>
              </a:rPr>
            </a:br>
            <a:r>
              <a:rPr lang="fi-FI" sz="1600" b="1" i="0" u="none" strike="noStrike" baseline="0" noProof="0" dirty="0">
                <a:solidFill>
                  <a:srgbClr val="000000"/>
                </a:solidFill>
                <a:latin typeface="Arial"/>
                <a:ea typeface="Segoe UI"/>
                <a:cs typeface="Arial"/>
              </a:rPr>
              <a:t>tasapuolinen?</a:t>
            </a:r>
            <a:endParaRPr lang="fi-FI" sz="1600" b="1" noProof="0" dirty="0">
              <a:latin typeface="Arial"/>
              <a:cs typeface="Arial"/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0833DE60-C518-C1C5-7B40-B0DF162FFBE2}"/>
              </a:ext>
            </a:extLst>
          </p:cNvPr>
          <p:cNvCxnSpPr>
            <a:cxnSpLocks/>
          </p:cNvCxnSpPr>
          <p:nvPr/>
        </p:nvCxnSpPr>
        <p:spPr>
          <a:xfrm flipV="1">
            <a:off x="846897" y="4898787"/>
            <a:ext cx="7333815" cy="10438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383DF9CC-4209-7C03-4C96-C1A7D7935C07}"/>
              </a:ext>
            </a:extLst>
          </p:cNvPr>
          <p:cNvSpPr/>
          <p:nvPr/>
        </p:nvSpPr>
        <p:spPr>
          <a:xfrm>
            <a:off x="8686800" y="1968500"/>
            <a:ext cx="2933699" cy="3784600"/>
          </a:xfrm>
          <a:prstGeom prst="roundRect">
            <a:avLst/>
          </a:prstGeom>
          <a:solidFill>
            <a:srgbClr val="B3DED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pic>
        <p:nvPicPr>
          <p:cNvPr id="20" name="Picture 19" descr="Kuva, joka sisältää kohteen kuvakaappaus, kuvio, ympyrä, mustavalkoinen&#10;&#10;Tekoälyllä luotu sisältö voi olla virheellistä.">
            <a:extLst>
              <a:ext uri="{FF2B5EF4-FFF2-40B4-BE49-F238E27FC236}">
                <a16:creationId xmlns:a16="http://schemas.microsoft.com/office/drawing/2014/main" id="{15090641-6CB7-04C9-99E0-406F27E69BC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013715" y="2797676"/>
            <a:ext cx="2301267" cy="2337800"/>
          </a:xfrm>
          <a:prstGeom prst="rect">
            <a:avLst/>
          </a:prstGeom>
        </p:spPr>
      </p:pic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0FD1C1C2-7A56-0405-B693-7B5565E29956}"/>
              </a:ext>
            </a:extLst>
          </p:cNvPr>
          <p:cNvSpPr/>
          <p:nvPr/>
        </p:nvSpPr>
        <p:spPr>
          <a:xfrm>
            <a:off x="9240428" y="6299919"/>
            <a:ext cx="453198" cy="107489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43BA8846-A38E-369F-D0FF-587B83063821}"/>
              </a:ext>
            </a:extLst>
          </p:cNvPr>
          <p:cNvSpPr/>
          <p:nvPr/>
        </p:nvSpPr>
        <p:spPr>
          <a:xfrm>
            <a:off x="9783222" y="6299918"/>
            <a:ext cx="453198" cy="107489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D7A1126B-3115-FB68-6D5A-EAE0198DD8CD}"/>
              </a:ext>
            </a:extLst>
          </p:cNvPr>
          <p:cNvSpPr/>
          <p:nvPr/>
        </p:nvSpPr>
        <p:spPr>
          <a:xfrm>
            <a:off x="10331235" y="6305136"/>
            <a:ext cx="453198" cy="107489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FBF34727-1E89-C1EA-D080-F6966265B3B4}"/>
              </a:ext>
            </a:extLst>
          </p:cNvPr>
          <p:cNvSpPr/>
          <p:nvPr/>
        </p:nvSpPr>
        <p:spPr>
          <a:xfrm>
            <a:off x="8687195" y="6299918"/>
            <a:ext cx="453198" cy="107489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39927870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4634C3-3C33-EC1F-83C8-15FD941A36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8E73F82-03E8-64EC-3502-2A0AAAA22916}"/>
              </a:ext>
            </a:extLst>
          </p:cNvPr>
          <p:cNvSpPr/>
          <p:nvPr/>
        </p:nvSpPr>
        <p:spPr>
          <a:xfrm>
            <a:off x="525264" y="1500374"/>
            <a:ext cx="7055587" cy="47711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l" rtl="0"/>
            <a:r>
              <a:rPr lang="fi-FI" sz="1800" b="0" i="0" noProof="0" dirty="0">
                <a:solidFill>
                  <a:srgbClr val="000000"/>
                </a:solidFill>
                <a:latin typeface="Arial"/>
                <a:ea typeface="Segoe UI"/>
                <a:cs typeface="Segoe UI"/>
              </a:rPr>
              <a:t>​</a:t>
            </a:r>
            <a:endParaRPr lang="fi-FI" noProof="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8259EC3-B770-6B55-D910-A40D597DADF3}"/>
              </a:ext>
            </a:extLst>
          </p:cNvPr>
          <p:cNvSpPr/>
          <p:nvPr/>
        </p:nvSpPr>
        <p:spPr>
          <a:xfrm>
            <a:off x="860612" y="1966530"/>
            <a:ext cx="6414654" cy="1066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pic>
        <p:nvPicPr>
          <p:cNvPr id="32" name="Picture 31" descr="A black background with white dots&#10;&#10;AI-generated content may be incorrect.">
            <a:extLst>
              <a:ext uri="{FF2B5EF4-FFF2-40B4-BE49-F238E27FC236}">
                <a16:creationId xmlns:a16="http://schemas.microsoft.com/office/drawing/2014/main" id="{4F61D5C2-038C-DE16-DD46-E486473C37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283" t="22165" r="9735" b="1031"/>
          <a:stretch>
            <a:fillRect/>
          </a:stretch>
        </p:blipFill>
        <p:spPr>
          <a:xfrm>
            <a:off x="10991839" y="492447"/>
            <a:ext cx="861191" cy="37245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96E488F-4DD8-2C7E-5217-3BD0478C2382}"/>
              </a:ext>
            </a:extLst>
          </p:cNvPr>
          <p:cNvSpPr txBox="1"/>
          <p:nvPr/>
        </p:nvSpPr>
        <p:spPr>
          <a:xfrm>
            <a:off x="1728351" y="2318947"/>
            <a:ext cx="263930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b="1" noProof="0" dirty="0">
                <a:latin typeface="Arial"/>
                <a:ea typeface="Calibri"/>
                <a:cs typeface="Arial"/>
              </a:rPr>
              <a:t>www</a:t>
            </a:r>
            <a:r>
              <a:rPr lang="fi-FI" b="1" noProof="0" dirty="0">
                <a:latin typeface="Arial"/>
                <a:ea typeface="+mn-lt"/>
                <a:cs typeface="Arial"/>
              </a:rPr>
              <a:t>.lut.fi/teknotet 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F61090CF-C8A5-07DF-607E-F5FB430AB7AC}"/>
              </a:ext>
            </a:extLst>
          </p:cNvPr>
          <p:cNvSpPr/>
          <p:nvPr/>
        </p:nvSpPr>
        <p:spPr>
          <a:xfrm>
            <a:off x="7951695" y="1502335"/>
            <a:ext cx="3991533" cy="4779682"/>
          </a:xfrm>
          <a:prstGeom prst="roundRect">
            <a:avLst/>
          </a:prstGeom>
          <a:solidFill>
            <a:srgbClr val="B3DED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13ABD74-3833-444D-6D7B-99619539F95A}"/>
              </a:ext>
            </a:extLst>
          </p:cNvPr>
          <p:cNvSpPr txBox="1">
            <a:spLocks/>
          </p:cNvSpPr>
          <p:nvPr/>
        </p:nvSpPr>
        <p:spPr>
          <a:xfrm>
            <a:off x="857015" y="447622"/>
            <a:ext cx="10468563" cy="864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 sz="3200" b="1" noProof="0" dirty="0">
                <a:latin typeface="Arial"/>
                <a:ea typeface="+mj-lt"/>
                <a:cs typeface="Arial"/>
              </a:rPr>
              <a:t>Lisää materiaalia </a:t>
            </a:r>
            <a:endParaRPr lang="fi-FI" b="1" noProof="0" dirty="0">
              <a:latin typeface="Arial"/>
              <a:ea typeface="+mj-lt"/>
              <a:cs typeface="Arial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FDAA793-B5DC-06B1-686B-F906B2FB46DA}"/>
              </a:ext>
            </a:extLst>
          </p:cNvPr>
          <p:cNvSpPr txBox="1"/>
          <p:nvPr/>
        </p:nvSpPr>
        <p:spPr>
          <a:xfrm>
            <a:off x="8245692" y="2507205"/>
            <a:ext cx="3213046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2000" b="1" noProof="0" dirty="0">
                <a:latin typeface="Arial"/>
                <a:ea typeface="+mn-lt"/>
                <a:cs typeface="Arial"/>
              </a:rPr>
              <a:t>Anni-Elina Leinonen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77762F5-442C-788E-0EA3-63783F4FD1C2}"/>
              </a:ext>
            </a:extLst>
          </p:cNvPr>
          <p:cNvSpPr txBox="1"/>
          <p:nvPr/>
        </p:nvSpPr>
        <p:spPr>
          <a:xfrm>
            <a:off x="8242862" y="1963761"/>
            <a:ext cx="1425389" cy="35394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1700" b="1" noProof="0" dirty="0">
                <a:solidFill>
                  <a:srgbClr val="006E6B"/>
                </a:solidFill>
                <a:latin typeface="Arial"/>
                <a:ea typeface="+mn-lt"/>
                <a:cs typeface="Arial"/>
              </a:rPr>
              <a:t>Kysy lisää:</a:t>
            </a:r>
            <a:endParaRPr lang="fi-FI" b="1" noProof="0" dirty="0">
              <a:latin typeface="Arial"/>
              <a:ea typeface="+mn-lt"/>
              <a:cs typeface="Arial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6415776-B32A-2209-5259-2695D5CD8F7E}"/>
              </a:ext>
            </a:extLst>
          </p:cNvPr>
          <p:cNvSpPr txBox="1"/>
          <p:nvPr/>
        </p:nvSpPr>
        <p:spPr>
          <a:xfrm>
            <a:off x="8245692" y="3036123"/>
            <a:ext cx="3213046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1400" noProof="0" dirty="0">
                <a:latin typeface="Arial"/>
                <a:ea typeface="+mn-lt"/>
                <a:cs typeface="Arial"/>
              </a:rPr>
              <a:t>Suunnittelija </a:t>
            </a:r>
            <a:endParaRPr lang="fi-FI" sz="1400" noProof="0" dirty="0">
              <a:latin typeface="Arial"/>
              <a:cs typeface="Arial"/>
            </a:endParaRPr>
          </a:p>
          <a:p>
            <a:r>
              <a:rPr lang="fi-FI" sz="1400" noProof="0" dirty="0">
                <a:latin typeface="Arial"/>
                <a:ea typeface="+mn-lt"/>
                <a:cs typeface="Arial"/>
              </a:rPr>
              <a:t>Viestintä, Oppilaitosyhteistyö 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6A62D05-8349-C4AF-0459-266CB2AB6DE7}"/>
              </a:ext>
            </a:extLst>
          </p:cNvPr>
          <p:cNvSpPr txBox="1"/>
          <p:nvPr/>
        </p:nvSpPr>
        <p:spPr>
          <a:xfrm>
            <a:off x="8247529" y="4415118"/>
            <a:ext cx="3299012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 rtl="0"/>
            <a:r>
              <a:rPr lang="fi-FI" sz="1400" b="1" i="0" u="sng" strike="noStrike" baseline="0" noProof="0" dirty="0">
                <a:latin typeface="Arial"/>
                <a:ea typeface="Segoe UI"/>
                <a:cs typeface="Segoe U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Anni-Elina.Leinonen@lut.fi</a:t>
            </a:r>
            <a:r>
              <a:rPr lang="fi-FI" sz="1400" b="1" i="0" u="none" strike="noStrike" baseline="0" noProof="0" dirty="0">
                <a:latin typeface="Arial"/>
                <a:ea typeface="Segoe UI"/>
                <a:cs typeface="Segoe UI"/>
              </a:rPr>
              <a:t> </a:t>
            </a:r>
            <a:r>
              <a:rPr lang="fi-FI" sz="1400" b="1" i="0" noProof="0" dirty="0">
                <a:latin typeface="Arial"/>
                <a:ea typeface="Segoe UI"/>
                <a:cs typeface="Segoe UI"/>
              </a:rPr>
              <a:t>​</a:t>
            </a:r>
          </a:p>
          <a:p>
            <a:pPr algn="l" rtl="0"/>
            <a:r>
              <a:rPr lang="fi-FI" sz="1400" b="1" i="0" noProof="0" dirty="0">
                <a:latin typeface="Arial"/>
                <a:ea typeface="Segoe UI"/>
                <a:cs typeface="Segoe UI"/>
              </a:rPr>
              <a:t>​</a:t>
            </a:r>
          </a:p>
          <a:p>
            <a:pPr algn="l" rtl="0"/>
            <a:r>
              <a:rPr lang="fi-FI" sz="1400" b="1" i="0" u="none" strike="noStrike" baseline="0" noProof="0" dirty="0">
                <a:latin typeface="Arial"/>
                <a:ea typeface="Segoe UI"/>
                <a:cs typeface="Segoe UI"/>
              </a:rPr>
              <a:t>+358 50 477 9406</a:t>
            </a:r>
          </a:p>
          <a:p>
            <a:pPr algn="ctr"/>
            <a:endParaRPr lang="fi-FI" sz="1400" b="1" noProof="0" dirty="0"/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B72AFFDA-A3AE-B74D-604F-4A85EE6A76A4}"/>
              </a:ext>
            </a:extLst>
          </p:cNvPr>
          <p:cNvCxnSpPr/>
          <p:nvPr/>
        </p:nvCxnSpPr>
        <p:spPr>
          <a:xfrm>
            <a:off x="8238563" y="3935895"/>
            <a:ext cx="3435927" cy="2055"/>
          </a:xfrm>
          <a:prstGeom prst="straightConnector1">
            <a:avLst/>
          </a:prstGeom>
          <a:ln w="2857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76314E7C-82E6-701F-5FF6-51E0992F3445}"/>
              </a:ext>
            </a:extLst>
          </p:cNvPr>
          <p:cNvSpPr/>
          <p:nvPr/>
        </p:nvSpPr>
        <p:spPr>
          <a:xfrm>
            <a:off x="1122218" y="2299854"/>
            <a:ext cx="374072" cy="387927"/>
          </a:xfrm>
          <a:prstGeom prst="rect">
            <a:avLst/>
          </a:prstGeom>
          <a:solidFill>
            <a:srgbClr val="006E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5A15D748-2090-01E5-2CDA-9A7E71132811}"/>
              </a:ext>
            </a:extLst>
          </p:cNvPr>
          <p:cNvCxnSpPr/>
          <p:nvPr/>
        </p:nvCxnSpPr>
        <p:spPr>
          <a:xfrm flipV="1">
            <a:off x="1235599" y="2434026"/>
            <a:ext cx="148682" cy="130097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C746ED60-EE97-39DA-4F19-A7B28798D3FA}"/>
              </a:ext>
            </a:extLst>
          </p:cNvPr>
          <p:cNvSpPr/>
          <p:nvPr/>
        </p:nvSpPr>
        <p:spPr>
          <a:xfrm>
            <a:off x="851647" y="3409847"/>
            <a:ext cx="6414654" cy="1066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3451021-63DD-FCB1-6018-A97C44ADA9BB}"/>
              </a:ext>
            </a:extLst>
          </p:cNvPr>
          <p:cNvSpPr txBox="1"/>
          <p:nvPr/>
        </p:nvSpPr>
        <p:spPr>
          <a:xfrm>
            <a:off x="1719386" y="3762264"/>
            <a:ext cx="263930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b="1" noProof="0" dirty="0">
                <a:latin typeface="Arial"/>
                <a:ea typeface="+mn-lt"/>
                <a:cs typeface="Arial"/>
              </a:rPr>
              <a:t>www.sinaosaat.fi 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5CCDD79-AD8D-6C64-6037-82A1C2FC0DC3}"/>
              </a:ext>
            </a:extLst>
          </p:cNvPr>
          <p:cNvSpPr/>
          <p:nvPr/>
        </p:nvSpPr>
        <p:spPr>
          <a:xfrm>
            <a:off x="1113253" y="3743171"/>
            <a:ext cx="374072" cy="387927"/>
          </a:xfrm>
          <a:prstGeom prst="rect">
            <a:avLst/>
          </a:prstGeom>
          <a:solidFill>
            <a:srgbClr val="E8B6C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CDF9D1E8-FBE2-8F80-3F35-0ED75EC80B8C}"/>
              </a:ext>
            </a:extLst>
          </p:cNvPr>
          <p:cNvCxnSpPr>
            <a:cxnSpLocks/>
          </p:cNvCxnSpPr>
          <p:nvPr/>
        </p:nvCxnSpPr>
        <p:spPr>
          <a:xfrm flipV="1">
            <a:off x="1226634" y="3877343"/>
            <a:ext cx="148682" cy="130097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C58F11D9-C028-8D84-C470-BB00836B0423}"/>
              </a:ext>
            </a:extLst>
          </p:cNvPr>
          <p:cNvSpPr/>
          <p:nvPr/>
        </p:nvSpPr>
        <p:spPr>
          <a:xfrm>
            <a:off x="860611" y="4871094"/>
            <a:ext cx="6414654" cy="1066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AEA8EC8-E426-FF79-5C6F-2D323DB97964}"/>
              </a:ext>
            </a:extLst>
          </p:cNvPr>
          <p:cNvSpPr txBox="1"/>
          <p:nvPr/>
        </p:nvSpPr>
        <p:spPr>
          <a:xfrm>
            <a:off x="1719386" y="5223512"/>
            <a:ext cx="358059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b="1" noProof="0" dirty="0">
                <a:latin typeface="Arial"/>
                <a:ea typeface="+mn-lt"/>
                <a:cs typeface="Arial"/>
              </a:rPr>
              <a:t>www.tasaarvoisestiuralle.fi 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9FDF3AFB-C461-CF54-1E2F-C0A87C73072A}"/>
              </a:ext>
            </a:extLst>
          </p:cNvPr>
          <p:cNvSpPr/>
          <p:nvPr/>
        </p:nvSpPr>
        <p:spPr>
          <a:xfrm>
            <a:off x="1122217" y="5213382"/>
            <a:ext cx="374072" cy="387927"/>
          </a:xfrm>
          <a:prstGeom prst="rect">
            <a:avLst/>
          </a:prstGeom>
          <a:solidFill>
            <a:srgbClr val="006E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EB40E23E-9E24-6C84-36E3-6399CD289C42}"/>
              </a:ext>
            </a:extLst>
          </p:cNvPr>
          <p:cNvCxnSpPr>
            <a:cxnSpLocks/>
          </p:cNvCxnSpPr>
          <p:nvPr/>
        </p:nvCxnSpPr>
        <p:spPr>
          <a:xfrm flipV="1">
            <a:off x="1235598" y="5347554"/>
            <a:ext cx="148682" cy="130097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A5742F6C-459F-E0D7-D966-218EE7AD146C}"/>
              </a:ext>
            </a:extLst>
          </p:cNvPr>
          <p:cNvCxnSpPr>
            <a:cxnSpLocks/>
          </p:cNvCxnSpPr>
          <p:nvPr/>
        </p:nvCxnSpPr>
        <p:spPr>
          <a:xfrm>
            <a:off x="8216197" y="5594365"/>
            <a:ext cx="3435927" cy="2055"/>
          </a:xfrm>
          <a:prstGeom prst="straightConnector1">
            <a:avLst/>
          </a:prstGeom>
          <a:ln w="57150">
            <a:solidFill>
              <a:srgbClr val="E8B6C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07460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F2C24E-CEA1-799F-A144-A64DAA6A06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03CAE65-1D3C-7B47-9FB8-B8B0F1C9A790}"/>
              </a:ext>
            </a:extLst>
          </p:cNvPr>
          <p:cNvSpPr/>
          <p:nvPr/>
        </p:nvSpPr>
        <p:spPr>
          <a:xfrm>
            <a:off x="2344" y="-1421"/>
            <a:ext cx="7826195" cy="6861365"/>
          </a:xfrm>
          <a:prstGeom prst="rect">
            <a:avLst/>
          </a:prstGeom>
          <a:solidFill>
            <a:srgbClr val="006E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FF3A9E-F813-F835-A5B1-2CBCC6DDAA32}"/>
              </a:ext>
            </a:extLst>
          </p:cNvPr>
          <p:cNvSpPr/>
          <p:nvPr/>
        </p:nvSpPr>
        <p:spPr>
          <a:xfrm rot="16200000">
            <a:off x="3864395" y="231868"/>
            <a:ext cx="94551" cy="7217267"/>
          </a:xfrm>
          <a:prstGeom prst="rect">
            <a:avLst/>
          </a:prstGeom>
          <a:solidFill>
            <a:srgbClr val="B3DED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 dirty="0"/>
          </a:p>
        </p:txBody>
      </p:sp>
      <p:pic>
        <p:nvPicPr>
          <p:cNvPr id="32" name="Picture 31" descr="A black background with white dots&#10;&#10;AI-generated content may be incorrect.">
            <a:extLst>
              <a:ext uri="{FF2B5EF4-FFF2-40B4-BE49-F238E27FC236}">
                <a16:creationId xmlns:a16="http://schemas.microsoft.com/office/drawing/2014/main" id="{D6517184-61FC-C2D7-E8AD-9EF3A058744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283" t="22165" r="9735" b="1031"/>
          <a:stretch>
            <a:fillRect/>
          </a:stretch>
        </p:blipFill>
        <p:spPr>
          <a:xfrm>
            <a:off x="10991839" y="492447"/>
            <a:ext cx="861191" cy="372459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36FD662F-363D-0DF9-5884-97AC88F1D9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644" y="2121498"/>
            <a:ext cx="3745673" cy="2118208"/>
          </a:xfrm>
        </p:spPr>
        <p:txBody>
          <a:bodyPr>
            <a:normAutofit/>
          </a:bodyPr>
          <a:lstStyle/>
          <a:p>
            <a:r>
              <a:rPr lang="fi-FI" b="1" noProof="0" dirty="0">
                <a:solidFill>
                  <a:schemeClr val="bg1"/>
                </a:solidFill>
                <a:latin typeface="Arial"/>
                <a:ea typeface="+mj-lt"/>
                <a:cs typeface="Arial"/>
              </a:rPr>
              <a:t>Kiitos!</a:t>
            </a:r>
            <a:endParaRPr lang="fi-FI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47032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FB732C4ED73744E826FABE0C9BA7FF7" ma:contentTypeVersion="18" ma:contentTypeDescription="Create a new document." ma:contentTypeScope="" ma:versionID="0c0b5b2737c362ecde22e3e5071b211b">
  <xsd:schema xmlns:xsd="http://www.w3.org/2001/XMLSchema" xmlns:xs="http://www.w3.org/2001/XMLSchema" xmlns:p="http://schemas.microsoft.com/office/2006/metadata/properties" xmlns:ns2="c3d3dcd1-537d-41a1-99ed-8dea3e0f7ee3" xmlns:ns3="1358181c-9c1f-4522-a5c2-59f213da431a" targetNamespace="http://schemas.microsoft.com/office/2006/metadata/properties" ma:root="true" ma:fieldsID="2a7ddba1ecd5196fe34bde3c7cac3672" ns2:_="" ns3:_="">
    <xsd:import namespace="c3d3dcd1-537d-41a1-99ed-8dea3e0f7ee3"/>
    <xsd:import namespace="1358181c-9c1f-4522-a5c2-59f213da431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d3dcd1-537d-41a1-99ed-8dea3e0f7ee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2d61bb93-c830-477f-800c-34a01ab1e79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58181c-9c1f-4522-a5c2-59f213da431a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524a1cb2-09a3-46dc-a8c0-240b4122666f}" ma:internalName="TaxCatchAll" ma:showField="CatchAllData" ma:web="1358181c-9c1f-4522-a5c2-59f213da431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3d3dcd1-537d-41a1-99ed-8dea3e0f7ee3">
      <Terms xmlns="http://schemas.microsoft.com/office/infopath/2007/PartnerControls"/>
    </lcf76f155ced4ddcb4097134ff3c332f>
    <TaxCatchAll xmlns="1358181c-9c1f-4522-a5c2-59f213da431a" xsi:nil="true"/>
  </documentManagement>
</p:properties>
</file>

<file path=customXml/itemProps1.xml><?xml version="1.0" encoding="utf-8"?>
<ds:datastoreItem xmlns:ds="http://schemas.openxmlformats.org/officeDocument/2006/customXml" ds:itemID="{EAFCE57A-59DF-4B5B-A8B1-BA7C70D0747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A956DD3-781A-4C78-8411-526B926227E1}">
  <ds:schemaRefs>
    <ds:schemaRef ds:uri="1358181c-9c1f-4522-a5c2-59f213da431a"/>
    <ds:schemaRef ds:uri="c3d3dcd1-537d-41a1-99ed-8dea3e0f7ee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F58ADE96-F1FA-47EA-B7B4-FE49BF430126}">
  <ds:schemaRefs>
    <ds:schemaRef ds:uri="http://www.w3.org/XML/1998/namespace"/>
    <ds:schemaRef ds:uri="http://purl.org/dc/dcmitype/"/>
    <ds:schemaRef ds:uri="c3d3dcd1-537d-41a1-99ed-8dea3e0f7ee3"/>
    <ds:schemaRef ds:uri="http://purl.org/dc/terms/"/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1358181c-9c1f-4522-a5c2-59f213da431a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1261</TotalTime>
  <Words>1313</Words>
  <Application>Microsoft Office PowerPoint</Application>
  <PresentationFormat>Widescreen</PresentationFormat>
  <Paragraphs>187</Paragraphs>
  <Slides>22</Slides>
  <Notes>15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Aptos</vt:lpstr>
      <vt:lpstr>Aptos Display</vt:lpstr>
      <vt:lpstr>Arial</vt:lpstr>
      <vt:lpstr>Arial,Sans-Serif</vt:lpstr>
      <vt:lpstr>Calibri</vt:lpstr>
      <vt:lpstr>office theme</vt:lpstr>
      <vt:lpstr>LISÄÄ DIVERSITEETTIÄ</vt:lpstr>
      <vt:lpstr>Ohjeet opettajalle / opolle </vt:lpstr>
      <vt:lpstr>Keskustelutehtävä</vt:lpstr>
      <vt:lpstr>Ammattien segregaatio Suomessa </vt:lpstr>
      <vt:lpstr>Tilastotietoa</vt:lpstr>
      <vt:lpstr>Mitä sitten? </vt:lpstr>
      <vt:lpstr>Mitä haittaa segregaatiosta on? </vt:lpstr>
      <vt:lpstr>Millaisia mielikuvia yhdistät eri ammatteihin? </vt:lpstr>
      <vt:lpstr>Mistä segregaatio voi johtua? </vt:lpstr>
      <vt:lpstr>Mitä ajatuksia video herättää? </vt:lpstr>
      <vt:lpstr>Mistä segregaatio johtuu?</vt:lpstr>
      <vt:lpstr>Mistä segregaatio johtuu?</vt:lpstr>
      <vt:lpstr>Mieti parisi kanssa, onko jotain tehtävissä  </vt:lpstr>
      <vt:lpstr>Me kaikki voimme… </vt:lpstr>
      <vt:lpstr>Segregaatiosuunnistus </vt:lpstr>
      <vt:lpstr>Sukupuolittuneet ammattinimikkeet</vt:lpstr>
      <vt:lpstr>Sukupuolittunut kuvaviestintä </vt:lpstr>
      <vt:lpstr>Sukupuolijakauma eri aloilla</vt:lpstr>
      <vt:lpstr>Ammattien muutos </vt:lpstr>
      <vt:lpstr>Diversiteetin hyödyt </vt:lpstr>
      <vt:lpstr>PowerPoint Presentation</vt:lpstr>
      <vt:lpstr>Kiitos!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Kettunen Marjo</cp:lastModifiedBy>
  <cp:revision>16</cp:revision>
  <dcterms:created xsi:type="dcterms:W3CDTF">2026-07-06T13:30:18Z</dcterms:created>
  <dcterms:modified xsi:type="dcterms:W3CDTF">2026-09-02T11:38:18Z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0x0101001FB732C4ED73744E826FABE0C9BA7FF7</vt:lpwstr>
  </property>
  <property fmtid="{D5CDD505-2E9C-101B-9397-08002B2CF9AE}" pid="3" name="MediaServiceImageTags">
    <vt:lpwstr/>
  </property>
</Properties>
</file>